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9">
  <p:sldMasterIdLst>
    <p:sldMasterId id="2147483672" r:id="rId1"/>
  </p:sldMasterIdLst>
  <p:sldIdLst>
    <p:sldId id="256" r:id="rId2"/>
    <p:sldId id="260" r:id="rId3"/>
    <p:sldId id="257" r:id="rId4"/>
    <p:sldId id="258" r:id="rId5"/>
    <p:sldId id="263" r:id="rId6"/>
    <p:sldId id="264" r:id="rId7"/>
    <p:sldId id="265" r:id="rId8"/>
    <p:sldId id="266" r:id="rId9"/>
    <p:sldId id="267" r:id="rId10"/>
    <p:sldId id="268" r:id="rId11"/>
    <p:sldId id="269" r:id="rId12"/>
    <p:sldId id="270" r:id="rId13"/>
    <p:sldId id="350" r:id="rId14"/>
    <p:sldId id="373" r:id="rId15"/>
    <p:sldId id="374" r:id="rId16"/>
    <p:sldId id="375" r:id="rId17"/>
    <p:sldId id="376" r:id="rId18"/>
    <p:sldId id="377" r:id="rId19"/>
    <p:sldId id="372" r:id="rId20"/>
    <p:sldId id="351" r:id="rId21"/>
    <p:sldId id="352" r:id="rId22"/>
    <p:sldId id="318" r:id="rId23"/>
    <p:sldId id="378" r:id="rId24"/>
    <p:sldId id="379" r:id="rId25"/>
    <p:sldId id="380" r:id="rId26"/>
    <p:sldId id="381" r:id="rId27"/>
    <p:sldId id="382" r:id="rId28"/>
    <p:sldId id="319" r:id="rId29"/>
    <p:sldId id="361" r:id="rId30"/>
    <p:sldId id="362" r:id="rId31"/>
    <p:sldId id="363" r:id="rId32"/>
    <p:sldId id="364" r:id="rId33"/>
    <p:sldId id="365" r:id="rId34"/>
    <p:sldId id="366" r:id="rId35"/>
    <p:sldId id="367" r:id="rId36"/>
    <p:sldId id="368" r:id="rId37"/>
    <p:sldId id="369" r:id="rId38"/>
    <p:sldId id="370" r:id="rId39"/>
    <p:sldId id="371" r:id="rId40"/>
    <p:sldId id="343" r:id="rId41"/>
    <p:sldId id="344" r:id="rId42"/>
    <p:sldId id="345" r:id="rId43"/>
    <p:sldId id="317" r:id="rId44"/>
    <p:sldId id="346" r:id="rId45"/>
    <p:sldId id="347" r:id="rId46"/>
    <p:sldId id="348" r:id="rId47"/>
    <p:sldId id="349" r:id="rId48"/>
    <p:sldId id="308" r:id="rId49"/>
    <p:sldId id="310" r:id="rId50"/>
    <p:sldId id="311" r:id="rId51"/>
    <p:sldId id="312" r:id="rId52"/>
    <p:sldId id="313" r:id="rId53"/>
    <p:sldId id="314" r:id="rId54"/>
    <p:sldId id="315" r:id="rId55"/>
    <p:sldId id="316" r:id="rId56"/>
    <p:sldId id="282" r:id="rId57"/>
    <p:sldId id="283" r:id="rId58"/>
    <p:sldId id="284" r:id="rId59"/>
    <p:sldId id="285" r:id="rId60"/>
    <p:sldId id="289" r:id="rId61"/>
    <p:sldId id="290" r:id="rId62"/>
    <p:sldId id="291" r:id="rId63"/>
    <p:sldId id="292" r:id="rId64"/>
    <p:sldId id="293" r:id="rId65"/>
    <p:sldId id="294" r:id="rId66"/>
    <p:sldId id="295" r:id="rId67"/>
    <p:sldId id="287" r:id="rId68"/>
    <p:sldId id="288" r:id="rId69"/>
    <p:sldId id="286"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53" r:id="rId83"/>
    <p:sldId id="354" r:id="rId84"/>
    <p:sldId id="355" r:id="rId85"/>
    <p:sldId id="356" r:id="rId86"/>
    <p:sldId id="357" r:id="rId87"/>
    <p:sldId id="358" r:id="rId88"/>
    <p:sldId id="359" r:id="rId89"/>
    <p:sldId id="360" r:id="rId90"/>
    <p:sldId id="259" r:id="rId9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Estilo Escuro 1 - Ênfas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Estilo Médio 4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4660"/>
  </p:normalViewPr>
  <p:slideViewPr>
    <p:cSldViewPr snapToGrid="0">
      <p:cViewPr>
        <p:scale>
          <a:sx n="125" d="100"/>
          <a:sy n="125" d="100"/>
        </p:scale>
        <p:origin x="90"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BAD4F-B71F-4714-8081-47F11E2F0D4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7E3BC78-2740-4DC5-AC23-5225AFC3E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515C32E-8D58-4AE5-AEF5-DFAD65973B40}"/>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5" name="Espaço Reservado para Rodapé 4">
            <a:extLst>
              <a:ext uri="{FF2B5EF4-FFF2-40B4-BE49-F238E27FC236}">
                <a16:creationId xmlns:a16="http://schemas.microsoft.com/office/drawing/2014/main" id="{BF69E857-D3E0-4065-B058-1B815A9B2C9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6336CD-92D5-485B-B8CD-DE961F44BAF3}"/>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1559573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FBDA9-B154-485C-A781-7906C8C4A62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87FC114-DB83-41F9-B60B-523F198D0CE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4E76248-D659-4D38-9D99-502F39A31973}"/>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5" name="Espaço Reservado para Rodapé 4">
            <a:extLst>
              <a:ext uri="{FF2B5EF4-FFF2-40B4-BE49-F238E27FC236}">
                <a16:creationId xmlns:a16="http://schemas.microsoft.com/office/drawing/2014/main" id="{55AB8613-7DEC-4B6F-8E10-207B7EB1AEC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1D8C67-C8E6-4A40-B35C-4C3A7B348412}"/>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624192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73B76B3-256A-479A-9956-6B1C872771D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ABC3550-D230-4CDF-82DD-45838112558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E2C9E21-21B7-471D-8DD1-4E7A4941BB57}"/>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5" name="Espaço Reservado para Rodapé 4">
            <a:extLst>
              <a:ext uri="{FF2B5EF4-FFF2-40B4-BE49-F238E27FC236}">
                <a16:creationId xmlns:a16="http://schemas.microsoft.com/office/drawing/2014/main" id="{3EF8CAE1-F3A7-4323-B98F-317087288C5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3A69B64-C975-43C9-B534-D53BE46F56DB}"/>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64829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509D0-2AE6-48C0-833D-0504151FE7C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1C067BD-202D-4B6B-8117-4CE087C2CE8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A004E98-847C-4789-BD47-5B8B258F98DB}"/>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5" name="Espaço Reservado para Rodapé 4">
            <a:extLst>
              <a:ext uri="{FF2B5EF4-FFF2-40B4-BE49-F238E27FC236}">
                <a16:creationId xmlns:a16="http://schemas.microsoft.com/office/drawing/2014/main" id="{AE7A4583-F342-415C-AFBA-0885370A77A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17F476E-5326-4B00-A8FA-20BEAC2F67E3}"/>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191374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67355-49FD-4020-AAAD-99F4EBFC41B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77AC440-BF96-4B5B-86F8-1BA412AFA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3B6EC22-74BC-4D9D-A26A-FAB541984542}"/>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5" name="Espaço Reservado para Rodapé 4">
            <a:extLst>
              <a:ext uri="{FF2B5EF4-FFF2-40B4-BE49-F238E27FC236}">
                <a16:creationId xmlns:a16="http://schemas.microsoft.com/office/drawing/2014/main" id="{433007D9-C985-4C80-8337-14A9DBEAC1A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4BB34B9-27F2-4DA8-AF5E-84C34058D59B}"/>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33851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83E3C-AC5F-4BA4-AFD3-855AFA5162D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73E8A74-C356-4EB6-98E3-50E3A7EC035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3AC7696-DA9A-4AA3-990B-B23ED8C7B43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4480597-F4B7-42BC-8FA4-2537BEC166DE}"/>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6" name="Espaço Reservado para Rodapé 5">
            <a:extLst>
              <a:ext uri="{FF2B5EF4-FFF2-40B4-BE49-F238E27FC236}">
                <a16:creationId xmlns:a16="http://schemas.microsoft.com/office/drawing/2014/main" id="{44EA6623-F321-4177-A769-663E9D0FA1C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6E5BBF7-8311-4B41-A053-4EB16293F3B9}"/>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157586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30F7E-475F-44FB-953C-AA034C8C85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46FDCF0-906E-4D2F-9E9B-F9A78018C9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5E07D80-6BAF-457E-B298-48669EECD4A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7B1961-9C94-496D-ACA8-56FBE1D4A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996A934-A2F1-435A-B4C5-B68CDC3A93D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0295E9C-704D-427F-BC01-4D9B426EA59F}"/>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8" name="Espaço Reservado para Rodapé 7">
            <a:extLst>
              <a:ext uri="{FF2B5EF4-FFF2-40B4-BE49-F238E27FC236}">
                <a16:creationId xmlns:a16="http://schemas.microsoft.com/office/drawing/2014/main" id="{D72E7F80-4492-44DE-A867-D6813E0ED8C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8D4B950-A424-46A2-A985-C840EC50F179}"/>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3214738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E29E4A-5700-4A99-9CDF-9D1FF1A331C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A60A872-5155-410A-8B31-9F362777AA77}"/>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4" name="Espaço Reservado para Rodapé 3">
            <a:extLst>
              <a:ext uri="{FF2B5EF4-FFF2-40B4-BE49-F238E27FC236}">
                <a16:creationId xmlns:a16="http://schemas.microsoft.com/office/drawing/2014/main" id="{F5A05F9C-E4A6-42F4-BAA6-A7F69AFD531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B1F239F-FD2C-4E71-9F64-7AD9395EE27F}"/>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175982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BDCA295-86E6-4AE4-81C0-C1CFA7B8DE1F}"/>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3" name="Espaço Reservado para Rodapé 2">
            <a:extLst>
              <a:ext uri="{FF2B5EF4-FFF2-40B4-BE49-F238E27FC236}">
                <a16:creationId xmlns:a16="http://schemas.microsoft.com/office/drawing/2014/main" id="{F2B1227F-4053-4D88-B806-A6985E4923E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D3D6D9E-CD7F-4DEF-9684-F517BAD4F099}"/>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966447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8BC67-3515-47B7-A3EB-1993227518A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21FF5A1-AF7F-4222-98E7-71EADE6D39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D41D5F9-3233-4886-8429-DB9D9BE85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8A18678-DFCD-4118-9832-66F887599622}"/>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6" name="Espaço Reservado para Rodapé 5">
            <a:extLst>
              <a:ext uri="{FF2B5EF4-FFF2-40B4-BE49-F238E27FC236}">
                <a16:creationId xmlns:a16="http://schemas.microsoft.com/office/drawing/2014/main" id="{AFE25892-8F97-467E-B9C4-1F5D7AA5871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CB1F83-D65C-4514-A594-59F77C5FF4A7}"/>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212556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68F57-1141-4F4D-8E76-ECF3199C54C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B5830F4-F987-41B8-A50F-951CA42C9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DD71645-29F1-4F00-AF84-61B3DB1B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78875A9-EF53-4A4F-8B84-6CACA76F8FC0}"/>
              </a:ext>
            </a:extLst>
          </p:cNvPr>
          <p:cNvSpPr>
            <a:spLocks noGrp="1"/>
          </p:cNvSpPr>
          <p:nvPr>
            <p:ph type="dt" sz="half" idx="10"/>
          </p:nvPr>
        </p:nvSpPr>
        <p:spPr/>
        <p:txBody>
          <a:bodyPr/>
          <a:lstStyle/>
          <a:p>
            <a:fld id="{5E698BED-BF26-424D-A691-533724D75B8F}" type="datetimeFigureOut">
              <a:rPr lang="pt-BR" smtClean="0"/>
              <a:t>17/06/2021</a:t>
            </a:fld>
            <a:endParaRPr lang="pt-BR"/>
          </a:p>
        </p:txBody>
      </p:sp>
      <p:sp>
        <p:nvSpPr>
          <p:cNvPr id="6" name="Espaço Reservado para Rodapé 5">
            <a:extLst>
              <a:ext uri="{FF2B5EF4-FFF2-40B4-BE49-F238E27FC236}">
                <a16:creationId xmlns:a16="http://schemas.microsoft.com/office/drawing/2014/main" id="{5320718D-29E1-4508-BC12-90B9FA1B9F8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5A7FB5F-058E-4C42-A320-2749281B3529}"/>
              </a:ext>
            </a:extLst>
          </p:cNvPr>
          <p:cNvSpPr>
            <a:spLocks noGrp="1"/>
          </p:cNvSpPr>
          <p:nvPr>
            <p:ph type="sldNum" sz="quarter" idx="12"/>
          </p:nvPr>
        </p:nvSpPr>
        <p:spPr/>
        <p:txBody>
          <a:bodyPr/>
          <a:lstStyle/>
          <a:p>
            <a:fld id="{FE50AF3E-BD89-441E-842E-5403FEFAB935}" type="slidenum">
              <a:rPr lang="pt-BR" smtClean="0"/>
              <a:t>‹nº›</a:t>
            </a:fld>
            <a:endParaRPr lang="pt-BR"/>
          </a:p>
        </p:txBody>
      </p:sp>
    </p:spTree>
    <p:extLst>
      <p:ext uri="{BB962C8B-B14F-4D97-AF65-F5344CB8AC3E}">
        <p14:creationId xmlns:p14="http://schemas.microsoft.com/office/powerpoint/2010/main" val="368972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FF25F2C-96F9-4232-B11C-5885764130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52EB4FE-3351-4437-9A81-176A7FB62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CA07DD8-9BC7-4FBD-B2FD-2611A1237F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98BED-BF26-424D-A691-533724D75B8F}" type="datetimeFigureOut">
              <a:rPr lang="pt-BR" smtClean="0"/>
              <a:t>17/06/2021</a:t>
            </a:fld>
            <a:endParaRPr lang="pt-BR"/>
          </a:p>
        </p:txBody>
      </p:sp>
      <p:sp>
        <p:nvSpPr>
          <p:cNvPr id="5" name="Espaço Reservado para Rodapé 4">
            <a:extLst>
              <a:ext uri="{FF2B5EF4-FFF2-40B4-BE49-F238E27FC236}">
                <a16:creationId xmlns:a16="http://schemas.microsoft.com/office/drawing/2014/main" id="{DB56AB5A-B80E-4E3F-95D9-4C46EFF56D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697F939-8D98-414D-88FD-521FB419A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0AF3E-BD89-441E-842E-5403FEFAB935}" type="slidenum">
              <a:rPr lang="pt-BR" smtClean="0"/>
              <a:t>‹nº›</a:t>
            </a:fld>
            <a:endParaRPr lang="pt-BR"/>
          </a:p>
        </p:txBody>
      </p:sp>
    </p:spTree>
    <p:extLst>
      <p:ext uri="{BB962C8B-B14F-4D97-AF65-F5344CB8AC3E}">
        <p14:creationId xmlns:p14="http://schemas.microsoft.com/office/powerpoint/2010/main" val="11590623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E08BB8-EB3B-4FB0-AD17-4E076D014E60}"/>
              </a:ext>
            </a:extLst>
          </p:cNvPr>
          <p:cNvSpPr>
            <a:spLocks noGrp="1"/>
          </p:cNvSpPr>
          <p:nvPr>
            <p:ph type="ctrTitle"/>
          </p:nvPr>
        </p:nvSpPr>
        <p:spPr/>
        <p:txBody>
          <a:bodyPr>
            <a:normAutofit/>
          </a:bodyPr>
          <a:lstStyle/>
          <a:p>
            <a:r>
              <a:rPr lang="pt-BR" dirty="0"/>
              <a:t>Projeto de Laboratório de Engenharia de Software</a:t>
            </a:r>
          </a:p>
        </p:txBody>
      </p:sp>
      <p:sp>
        <p:nvSpPr>
          <p:cNvPr id="3" name="Subtítulo 2">
            <a:extLst>
              <a:ext uri="{FF2B5EF4-FFF2-40B4-BE49-F238E27FC236}">
                <a16:creationId xmlns:a16="http://schemas.microsoft.com/office/drawing/2014/main" id="{8D3C1A78-7513-401D-B28B-4A7748C36F34}"/>
              </a:ext>
            </a:extLst>
          </p:cNvPr>
          <p:cNvSpPr>
            <a:spLocks noGrp="1"/>
          </p:cNvSpPr>
          <p:nvPr>
            <p:ph type="subTitle" idx="1"/>
          </p:nvPr>
        </p:nvSpPr>
        <p:spPr/>
        <p:txBody>
          <a:bodyPr/>
          <a:lstStyle/>
          <a:p>
            <a:r>
              <a:rPr lang="pt-BR" dirty="0"/>
              <a:t>Luccas Camilo Roberto</a:t>
            </a:r>
          </a:p>
          <a:p>
            <a:r>
              <a:rPr lang="pt-BR" dirty="0"/>
              <a:t>Rai Benjamin da Silva</a:t>
            </a:r>
          </a:p>
        </p:txBody>
      </p:sp>
      <p:pic>
        <p:nvPicPr>
          <p:cNvPr id="9" name="Imagem 8">
            <a:extLst>
              <a:ext uri="{FF2B5EF4-FFF2-40B4-BE49-F238E27FC236}">
                <a16:creationId xmlns:a16="http://schemas.microsoft.com/office/drawing/2014/main" id="{85E6464F-1615-4E4E-BA6D-033A36540750}"/>
              </a:ext>
            </a:extLst>
          </p:cNvPr>
          <p:cNvPicPr>
            <a:picLocks noChangeAspect="1"/>
          </p:cNvPicPr>
          <p:nvPr/>
        </p:nvPicPr>
        <p:blipFill>
          <a:blip r:embed="rId2"/>
          <a:stretch>
            <a:fillRect/>
          </a:stretch>
        </p:blipFill>
        <p:spPr>
          <a:xfrm>
            <a:off x="7914678" y="5009892"/>
            <a:ext cx="4277322" cy="1848108"/>
          </a:xfrm>
          <a:prstGeom prst="rect">
            <a:avLst/>
          </a:prstGeom>
        </p:spPr>
      </p:pic>
    </p:spTree>
    <p:extLst>
      <p:ext uri="{BB962C8B-B14F-4D97-AF65-F5344CB8AC3E}">
        <p14:creationId xmlns:p14="http://schemas.microsoft.com/office/powerpoint/2010/main" val="257140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4" name="Imagem 3">
            <a:extLst>
              <a:ext uri="{FF2B5EF4-FFF2-40B4-BE49-F238E27FC236}">
                <a16:creationId xmlns:a16="http://schemas.microsoft.com/office/drawing/2014/main" id="{FDF38BB3-B194-49D8-8418-BDE9AB87AD65}"/>
              </a:ext>
            </a:extLst>
          </p:cNvPr>
          <p:cNvPicPr>
            <a:picLocks noChangeAspect="1"/>
          </p:cNvPicPr>
          <p:nvPr/>
        </p:nvPicPr>
        <p:blipFill>
          <a:blip r:embed="rId2"/>
          <a:stretch>
            <a:fillRect/>
          </a:stretch>
        </p:blipFill>
        <p:spPr>
          <a:xfrm>
            <a:off x="838200" y="1690688"/>
            <a:ext cx="3911426" cy="2200177"/>
          </a:xfrm>
          <a:prstGeom prst="rect">
            <a:avLst/>
          </a:prstGeom>
        </p:spPr>
      </p:pic>
      <p:pic>
        <p:nvPicPr>
          <p:cNvPr id="9" name="Imagem 8">
            <a:extLst>
              <a:ext uri="{FF2B5EF4-FFF2-40B4-BE49-F238E27FC236}">
                <a16:creationId xmlns:a16="http://schemas.microsoft.com/office/drawing/2014/main" id="{5E0A2093-A2C5-4C32-9558-4BE435037012}"/>
              </a:ext>
            </a:extLst>
          </p:cNvPr>
          <p:cNvPicPr>
            <a:picLocks noChangeAspect="1"/>
          </p:cNvPicPr>
          <p:nvPr/>
        </p:nvPicPr>
        <p:blipFill>
          <a:blip r:embed="rId3"/>
          <a:stretch>
            <a:fillRect/>
          </a:stretch>
        </p:blipFill>
        <p:spPr>
          <a:xfrm>
            <a:off x="6095999" y="1690688"/>
            <a:ext cx="3911427" cy="2200178"/>
          </a:xfrm>
          <a:prstGeom prst="rect">
            <a:avLst/>
          </a:prstGeom>
        </p:spPr>
      </p:pic>
      <p:pic>
        <p:nvPicPr>
          <p:cNvPr id="12" name="Imagem 11">
            <a:extLst>
              <a:ext uri="{FF2B5EF4-FFF2-40B4-BE49-F238E27FC236}">
                <a16:creationId xmlns:a16="http://schemas.microsoft.com/office/drawing/2014/main" id="{826C9340-B0F8-499A-A4D2-8451A4D3EA6F}"/>
              </a:ext>
            </a:extLst>
          </p:cNvPr>
          <p:cNvPicPr>
            <a:picLocks noChangeAspect="1"/>
          </p:cNvPicPr>
          <p:nvPr/>
        </p:nvPicPr>
        <p:blipFill>
          <a:blip r:embed="rId4"/>
          <a:stretch>
            <a:fillRect/>
          </a:stretch>
        </p:blipFill>
        <p:spPr>
          <a:xfrm>
            <a:off x="838200" y="4292698"/>
            <a:ext cx="3911426" cy="2200177"/>
          </a:xfrm>
          <a:prstGeom prst="rect">
            <a:avLst/>
          </a:prstGeom>
        </p:spPr>
      </p:pic>
      <p:pic>
        <p:nvPicPr>
          <p:cNvPr id="14" name="Imagem 13">
            <a:extLst>
              <a:ext uri="{FF2B5EF4-FFF2-40B4-BE49-F238E27FC236}">
                <a16:creationId xmlns:a16="http://schemas.microsoft.com/office/drawing/2014/main" id="{F3852E75-CB11-4B13-B72E-7460CFC6E0D6}"/>
              </a:ext>
            </a:extLst>
          </p:cNvPr>
          <p:cNvPicPr>
            <a:picLocks noChangeAspect="1"/>
          </p:cNvPicPr>
          <p:nvPr/>
        </p:nvPicPr>
        <p:blipFill>
          <a:blip r:embed="rId5"/>
          <a:stretch>
            <a:fillRect/>
          </a:stretch>
        </p:blipFill>
        <p:spPr>
          <a:xfrm>
            <a:off x="6096000" y="4292698"/>
            <a:ext cx="3911426" cy="2200177"/>
          </a:xfrm>
          <a:prstGeom prst="rect">
            <a:avLst/>
          </a:prstGeom>
        </p:spPr>
      </p:pic>
    </p:spTree>
    <p:extLst>
      <p:ext uri="{BB962C8B-B14F-4D97-AF65-F5344CB8AC3E}">
        <p14:creationId xmlns:p14="http://schemas.microsoft.com/office/powerpoint/2010/main" val="1447227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5" name="Imagem 4">
            <a:extLst>
              <a:ext uri="{FF2B5EF4-FFF2-40B4-BE49-F238E27FC236}">
                <a16:creationId xmlns:a16="http://schemas.microsoft.com/office/drawing/2014/main" id="{386783A3-CA42-48F7-AF96-DD40F9BBA77D}"/>
              </a:ext>
            </a:extLst>
          </p:cNvPr>
          <p:cNvPicPr>
            <a:picLocks noChangeAspect="1"/>
          </p:cNvPicPr>
          <p:nvPr/>
        </p:nvPicPr>
        <p:blipFill>
          <a:blip r:embed="rId2"/>
          <a:stretch>
            <a:fillRect/>
          </a:stretch>
        </p:blipFill>
        <p:spPr>
          <a:xfrm>
            <a:off x="838200" y="1690688"/>
            <a:ext cx="3911425" cy="2200177"/>
          </a:xfrm>
          <a:prstGeom prst="rect">
            <a:avLst/>
          </a:prstGeom>
        </p:spPr>
      </p:pic>
      <p:pic>
        <p:nvPicPr>
          <p:cNvPr id="7" name="Imagem 6">
            <a:extLst>
              <a:ext uri="{FF2B5EF4-FFF2-40B4-BE49-F238E27FC236}">
                <a16:creationId xmlns:a16="http://schemas.microsoft.com/office/drawing/2014/main" id="{C4796A8B-3790-412E-BC49-DBF8CCCDA6FD}"/>
              </a:ext>
            </a:extLst>
          </p:cNvPr>
          <p:cNvPicPr>
            <a:picLocks noChangeAspect="1"/>
          </p:cNvPicPr>
          <p:nvPr/>
        </p:nvPicPr>
        <p:blipFill>
          <a:blip r:embed="rId3"/>
          <a:stretch>
            <a:fillRect/>
          </a:stretch>
        </p:blipFill>
        <p:spPr>
          <a:xfrm>
            <a:off x="6095999" y="1690687"/>
            <a:ext cx="3911426" cy="2200177"/>
          </a:xfrm>
          <a:prstGeom prst="rect">
            <a:avLst/>
          </a:prstGeom>
        </p:spPr>
      </p:pic>
      <p:pic>
        <p:nvPicPr>
          <p:cNvPr id="10" name="Imagem 9">
            <a:extLst>
              <a:ext uri="{FF2B5EF4-FFF2-40B4-BE49-F238E27FC236}">
                <a16:creationId xmlns:a16="http://schemas.microsoft.com/office/drawing/2014/main" id="{E30039A0-D984-44A3-8D2D-C0CFE2848555}"/>
              </a:ext>
            </a:extLst>
          </p:cNvPr>
          <p:cNvPicPr>
            <a:picLocks noChangeAspect="1"/>
          </p:cNvPicPr>
          <p:nvPr/>
        </p:nvPicPr>
        <p:blipFill>
          <a:blip r:embed="rId4"/>
          <a:stretch>
            <a:fillRect/>
          </a:stretch>
        </p:blipFill>
        <p:spPr>
          <a:xfrm>
            <a:off x="838199" y="4292698"/>
            <a:ext cx="3911426" cy="2200177"/>
          </a:xfrm>
          <a:prstGeom prst="rect">
            <a:avLst/>
          </a:prstGeom>
        </p:spPr>
      </p:pic>
      <p:pic>
        <p:nvPicPr>
          <p:cNvPr id="13" name="Imagem 12">
            <a:extLst>
              <a:ext uri="{FF2B5EF4-FFF2-40B4-BE49-F238E27FC236}">
                <a16:creationId xmlns:a16="http://schemas.microsoft.com/office/drawing/2014/main" id="{B43A2AE6-F20B-40C8-8B96-FC762B9CD34C}"/>
              </a:ext>
            </a:extLst>
          </p:cNvPr>
          <p:cNvPicPr>
            <a:picLocks noChangeAspect="1"/>
          </p:cNvPicPr>
          <p:nvPr/>
        </p:nvPicPr>
        <p:blipFill>
          <a:blip r:embed="rId5"/>
          <a:stretch>
            <a:fillRect/>
          </a:stretch>
        </p:blipFill>
        <p:spPr>
          <a:xfrm>
            <a:off x="6095999" y="4292697"/>
            <a:ext cx="3911426" cy="2200177"/>
          </a:xfrm>
          <a:prstGeom prst="rect">
            <a:avLst/>
          </a:prstGeom>
        </p:spPr>
      </p:pic>
    </p:spTree>
    <p:extLst>
      <p:ext uri="{BB962C8B-B14F-4D97-AF65-F5344CB8AC3E}">
        <p14:creationId xmlns:p14="http://schemas.microsoft.com/office/powerpoint/2010/main" val="297943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4" name="Imagem 3">
            <a:extLst>
              <a:ext uri="{FF2B5EF4-FFF2-40B4-BE49-F238E27FC236}">
                <a16:creationId xmlns:a16="http://schemas.microsoft.com/office/drawing/2014/main" id="{192A4698-5937-4451-9516-98B39C726B47}"/>
              </a:ext>
            </a:extLst>
          </p:cNvPr>
          <p:cNvPicPr>
            <a:picLocks noChangeAspect="1"/>
          </p:cNvPicPr>
          <p:nvPr/>
        </p:nvPicPr>
        <p:blipFill>
          <a:blip r:embed="rId2"/>
          <a:stretch>
            <a:fillRect/>
          </a:stretch>
        </p:blipFill>
        <p:spPr>
          <a:xfrm>
            <a:off x="838200" y="1465214"/>
            <a:ext cx="3911426" cy="2200177"/>
          </a:xfrm>
          <a:prstGeom prst="rect">
            <a:avLst/>
          </a:prstGeom>
        </p:spPr>
      </p:pic>
      <p:pic>
        <p:nvPicPr>
          <p:cNvPr id="8" name="Imagem 7">
            <a:extLst>
              <a:ext uri="{FF2B5EF4-FFF2-40B4-BE49-F238E27FC236}">
                <a16:creationId xmlns:a16="http://schemas.microsoft.com/office/drawing/2014/main" id="{6C0A5B31-295D-47C6-AB4E-3B339696A916}"/>
              </a:ext>
            </a:extLst>
          </p:cNvPr>
          <p:cNvPicPr>
            <a:picLocks noChangeAspect="1"/>
          </p:cNvPicPr>
          <p:nvPr/>
        </p:nvPicPr>
        <p:blipFill>
          <a:blip r:embed="rId3"/>
          <a:stretch>
            <a:fillRect/>
          </a:stretch>
        </p:blipFill>
        <p:spPr>
          <a:xfrm>
            <a:off x="6569220" y="1465214"/>
            <a:ext cx="3911426" cy="2200177"/>
          </a:xfrm>
          <a:prstGeom prst="rect">
            <a:avLst/>
          </a:prstGeom>
        </p:spPr>
      </p:pic>
      <p:pic>
        <p:nvPicPr>
          <p:cNvPr id="11" name="Imagem 10">
            <a:extLst>
              <a:ext uri="{FF2B5EF4-FFF2-40B4-BE49-F238E27FC236}">
                <a16:creationId xmlns:a16="http://schemas.microsoft.com/office/drawing/2014/main" id="{AA5F5770-DE39-4516-9106-3E1B55518A91}"/>
              </a:ext>
            </a:extLst>
          </p:cNvPr>
          <p:cNvPicPr>
            <a:picLocks noChangeAspect="1"/>
          </p:cNvPicPr>
          <p:nvPr/>
        </p:nvPicPr>
        <p:blipFill>
          <a:blip r:embed="rId4"/>
          <a:stretch>
            <a:fillRect/>
          </a:stretch>
        </p:blipFill>
        <p:spPr>
          <a:xfrm>
            <a:off x="838200" y="4009938"/>
            <a:ext cx="3911426" cy="2200177"/>
          </a:xfrm>
          <a:prstGeom prst="rect">
            <a:avLst/>
          </a:prstGeom>
        </p:spPr>
      </p:pic>
      <p:pic>
        <p:nvPicPr>
          <p:cNvPr id="14" name="Imagem 13">
            <a:extLst>
              <a:ext uri="{FF2B5EF4-FFF2-40B4-BE49-F238E27FC236}">
                <a16:creationId xmlns:a16="http://schemas.microsoft.com/office/drawing/2014/main" id="{B848D14B-F8A4-44E9-95FA-AB3E703DC76D}"/>
              </a:ext>
            </a:extLst>
          </p:cNvPr>
          <p:cNvPicPr>
            <a:picLocks noChangeAspect="1"/>
          </p:cNvPicPr>
          <p:nvPr/>
        </p:nvPicPr>
        <p:blipFill>
          <a:blip r:embed="rId5"/>
          <a:stretch>
            <a:fillRect/>
          </a:stretch>
        </p:blipFill>
        <p:spPr>
          <a:xfrm>
            <a:off x="6569220" y="4085439"/>
            <a:ext cx="3911426" cy="2200177"/>
          </a:xfrm>
          <a:prstGeom prst="rect">
            <a:avLst/>
          </a:prstGeom>
        </p:spPr>
      </p:pic>
    </p:spTree>
    <p:extLst>
      <p:ext uri="{BB962C8B-B14F-4D97-AF65-F5344CB8AC3E}">
        <p14:creationId xmlns:p14="http://schemas.microsoft.com/office/powerpoint/2010/main" val="36565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D5780-8357-46C6-A00D-7A01093D22A1}"/>
              </a:ext>
            </a:extLst>
          </p:cNvPr>
          <p:cNvSpPr>
            <a:spLocks noGrp="1"/>
          </p:cNvSpPr>
          <p:nvPr>
            <p:ph type="title"/>
          </p:nvPr>
        </p:nvSpPr>
        <p:spPr/>
        <p:txBody>
          <a:bodyPr/>
          <a:lstStyle/>
          <a:p>
            <a:r>
              <a:rPr lang="pt-BR" dirty="0"/>
              <a:t>Proposta Comercial - Estimativa </a:t>
            </a:r>
            <a:r>
              <a:rPr lang="pt-BR" dirty="0" err="1"/>
              <a:t>Backend</a:t>
            </a:r>
            <a:endParaRPr lang="pt-BR" dirty="0"/>
          </a:p>
        </p:txBody>
      </p:sp>
      <p:graphicFrame>
        <p:nvGraphicFramePr>
          <p:cNvPr id="6" name="Espaço Reservado para Conteúdo 5">
            <a:extLst>
              <a:ext uri="{FF2B5EF4-FFF2-40B4-BE49-F238E27FC236}">
                <a16:creationId xmlns:a16="http://schemas.microsoft.com/office/drawing/2014/main" id="{3F765098-5E89-4EFF-817B-D9A3D6BC2391}"/>
              </a:ext>
            </a:extLst>
          </p:cNvPr>
          <p:cNvGraphicFramePr>
            <a:graphicFrameLocks noGrp="1"/>
          </p:cNvGraphicFramePr>
          <p:nvPr>
            <p:ph idx="1"/>
            <p:extLst>
              <p:ext uri="{D42A27DB-BD31-4B8C-83A1-F6EECF244321}">
                <p14:modId xmlns:p14="http://schemas.microsoft.com/office/powerpoint/2010/main" val="2909077688"/>
              </p:ext>
            </p:extLst>
          </p:nvPr>
        </p:nvGraphicFramePr>
        <p:xfrm>
          <a:off x="701843" y="1690688"/>
          <a:ext cx="10515598" cy="4883535"/>
        </p:xfrm>
        <a:graphic>
          <a:graphicData uri="http://schemas.openxmlformats.org/drawingml/2006/table">
            <a:tbl>
              <a:tblPr firstRow="1" firstCol="1" bandRow="1">
                <a:tableStyleId>{7DF18680-E054-41AD-8BC1-D1AEF772440D}</a:tableStyleId>
              </a:tblPr>
              <a:tblGrid>
                <a:gridCol w="110491">
                  <a:extLst>
                    <a:ext uri="{9D8B030D-6E8A-4147-A177-3AD203B41FA5}">
                      <a16:colId xmlns:a16="http://schemas.microsoft.com/office/drawing/2014/main" val="2566754743"/>
                    </a:ext>
                  </a:extLst>
                </a:gridCol>
                <a:gridCol w="2506414">
                  <a:extLst>
                    <a:ext uri="{9D8B030D-6E8A-4147-A177-3AD203B41FA5}">
                      <a16:colId xmlns:a16="http://schemas.microsoft.com/office/drawing/2014/main" val="542112979"/>
                    </a:ext>
                  </a:extLst>
                </a:gridCol>
                <a:gridCol w="414343">
                  <a:extLst>
                    <a:ext uri="{9D8B030D-6E8A-4147-A177-3AD203B41FA5}">
                      <a16:colId xmlns:a16="http://schemas.microsoft.com/office/drawing/2014/main" val="2677831880"/>
                    </a:ext>
                  </a:extLst>
                </a:gridCol>
                <a:gridCol w="414343">
                  <a:extLst>
                    <a:ext uri="{9D8B030D-6E8A-4147-A177-3AD203B41FA5}">
                      <a16:colId xmlns:a16="http://schemas.microsoft.com/office/drawing/2014/main" val="898908912"/>
                    </a:ext>
                  </a:extLst>
                </a:gridCol>
                <a:gridCol w="414343">
                  <a:extLst>
                    <a:ext uri="{9D8B030D-6E8A-4147-A177-3AD203B41FA5}">
                      <a16:colId xmlns:a16="http://schemas.microsoft.com/office/drawing/2014/main" val="1537549515"/>
                    </a:ext>
                  </a:extLst>
                </a:gridCol>
                <a:gridCol w="104676">
                  <a:extLst>
                    <a:ext uri="{9D8B030D-6E8A-4147-A177-3AD203B41FA5}">
                      <a16:colId xmlns:a16="http://schemas.microsoft.com/office/drawing/2014/main" val="1831915329"/>
                    </a:ext>
                  </a:extLst>
                </a:gridCol>
                <a:gridCol w="100315">
                  <a:extLst>
                    <a:ext uri="{9D8B030D-6E8A-4147-A177-3AD203B41FA5}">
                      <a16:colId xmlns:a16="http://schemas.microsoft.com/office/drawing/2014/main" val="2599169595"/>
                    </a:ext>
                  </a:extLst>
                </a:gridCol>
                <a:gridCol w="104676">
                  <a:extLst>
                    <a:ext uri="{9D8B030D-6E8A-4147-A177-3AD203B41FA5}">
                      <a16:colId xmlns:a16="http://schemas.microsoft.com/office/drawing/2014/main" val="2224693847"/>
                    </a:ext>
                  </a:extLst>
                </a:gridCol>
                <a:gridCol w="379451">
                  <a:extLst>
                    <a:ext uri="{9D8B030D-6E8A-4147-A177-3AD203B41FA5}">
                      <a16:colId xmlns:a16="http://schemas.microsoft.com/office/drawing/2014/main" val="2781641826"/>
                    </a:ext>
                  </a:extLst>
                </a:gridCol>
                <a:gridCol w="5966546">
                  <a:extLst>
                    <a:ext uri="{9D8B030D-6E8A-4147-A177-3AD203B41FA5}">
                      <a16:colId xmlns:a16="http://schemas.microsoft.com/office/drawing/2014/main" val="67268925"/>
                    </a:ext>
                  </a:extLst>
                </a:gridCol>
              </a:tblGrid>
              <a:tr h="183310">
                <a:tc>
                  <a:txBody>
                    <a:bodyPr/>
                    <a:lstStyle/>
                    <a:p>
                      <a:pPr algn="ctr" fontAlgn="ctr"/>
                      <a:r>
                        <a:rPr lang="pt-BR" sz="700" u="none" strike="noStrike">
                          <a:effectLst/>
                        </a:rPr>
                        <a:t>ID</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Atividade</a:t>
                      </a:r>
                      <a:endParaRPr lang="pt-BR" sz="9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Otimista</a:t>
                      </a:r>
                      <a:endParaRPr lang="pt-BR" sz="9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Realista</a:t>
                      </a:r>
                      <a:endParaRPr lang="pt-BR" sz="9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Pessimista</a:t>
                      </a:r>
                      <a:endParaRPr lang="pt-BR" sz="900" b="1" i="0" u="none" strike="noStrike">
                        <a:solidFill>
                          <a:srgbClr val="000000"/>
                        </a:solidFill>
                        <a:effectLst/>
                        <a:latin typeface="Calibri" panose="020F0502020204030204" pitchFamily="34" charset="0"/>
                      </a:endParaRPr>
                    </a:p>
                  </a:txBody>
                  <a:tcPr marL="4365" marR="4365" marT="4365" marB="0" anchor="ctr"/>
                </a:tc>
                <a:tc gridSpan="3">
                  <a:txBody>
                    <a:bodyPr/>
                    <a:lstStyle/>
                    <a:p>
                      <a:pPr algn="ctr" fontAlgn="ctr"/>
                      <a:r>
                        <a:rPr lang="pt-BR" sz="900" u="none" strike="noStrike">
                          <a:effectLst/>
                        </a:rPr>
                        <a:t>Certeza</a:t>
                      </a:r>
                      <a:endParaRPr lang="pt-BR" sz="900" b="1" i="0" u="none" strike="noStrike">
                        <a:solidFill>
                          <a:srgbClr val="000000"/>
                        </a:solidFill>
                        <a:effectLst/>
                        <a:latin typeface="Calibri" panose="020F0502020204030204" pitchFamily="34" charset="0"/>
                      </a:endParaRPr>
                    </a:p>
                  </a:txBody>
                  <a:tcPr marL="4365" marR="4365" marT="4365" marB="0" anchor="ctr"/>
                </a:tc>
                <a:tc hMerge="1">
                  <a:txBody>
                    <a:bodyPr/>
                    <a:lstStyle/>
                    <a:p>
                      <a:endParaRPr lang="pt-BR"/>
                    </a:p>
                  </a:txBody>
                  <a:tcPr/>
                </a:tc>
                <a:tc hMerge="1">
                  <a:txBody>
                    <a:bodyPr/>
                    <a:lstStyle/>
                    <a:p>
                      <a:endParaRPr lang="pt-BR"/>
                    </a:p>
                  </a:txBody>
                  <a:tcPr/>
                </a:tc>
                <a:tc>
                  <a:txBody>
                    <a:bodyPr/>
                    <a:lstStyle/>
                    <a:p>
                      <a:pPr algn="ctr" fontAlgn="ctr"/>
                      <a:r>
                        <a:rPr lang="pt-BR" sz="900" u="none" strike="noStrike">
                          <a:effectLst/>
                        </a:rPr>
                        <a:t>Média Ponderada</a:t>
                      </a:r>
                      <a:endParaRPr lang="pt-BR" sz="9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dirty="0">
                          <a:effectLst/>
                        </a:rPr>
                        <a:t>Descrição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725979573"/>
                  </a:ext>
                </a:extLst>
              </a:tr>
              <a:tr h="91655">
                <a:tc>
                  <a:txBody>
                    <a:bodyPr/>
                    <a:lstStyle/>
                    <a:p>
                      <a:pPr algn="r" fontAlgn="ctr"/>
                      <a:r>
                        <a:rPr lang="pt-BR" sz="700" u="none" strike="noStrike">
                          <a:effectLst/>
                        </a:rPr>
                        <a:t>1</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dirty="0">
                          <a:effectLst/>
                        </a:rPr>
                        <a:t>Montar ambiente</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Configuração do ambiente de trabalho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43407820"/>
                  </a:ext>
                </a:extLst>
              </a:tr>
              <a:tr h="91655">
                <a:tc>
                  <a:txBody>
                    <a:bodyPr/>
                    <a:lstStyle/>
                    <a:p>
                      <a:pPr algn="r" fontAlgn="ctr"/>
                      <a:r>
                        <a:rPr lang="pt-BR" sz="700" u="none" strike="noStrike">
                          <a:effectLst/>
                        </a:rPr>
                        <a:t>2</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Criar modelo de dados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8</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11,6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Criação das classes que irão refletir o modelo de dados.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202177870"/>
                  </a:ext>
                </a:extLst>
              </a:tr>
              <a:tr h="91655">
                <a:tc>
                  <a:txBody>
                    <a:bodyPr/>
                    <a:lstStyle/>
                    <a:p>
                      <a:pPr algn="r" fontAlgn="ctr"/>
                      <a:r>
                        <a:rPr lang="pt-BR" sz="700" u="none" strike="noStrike">
                          <a:effectLst/>
                        </a:rPr>
                        <a:t>4</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DAO genérico (será utilizado para todas as entidades)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0006"/>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27,6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classe DAO (ou </a:t>
                      </a:r>
                      <a:r>
                        <a:rPr lang="pt-BR" sz="900" u="none" strike="noStrike" dirty="0" err="1">
                          <a:effectLst/>
                        </a:rPr>
                        <a:t>repository</a:t>
                      </a:r>
                      <a:r>
                        <a:rPr lang="pt-BR" sz="900" u="none" strike="noStrike" dirty="0">
                          <a:effectLst/>
                        </a:rPr>
                        <a:t> </a:t>
                      </a:r>
                      <a:r>
                        <a:rPr lang="pt-BR" sz="900" u="none" strike="noStrike" dirty="0" err="1">
                          <a:effectLst/>
                        </a:rPr>
                        <a:t>pattern</a:t>
                      </a:r>
                      <a:r>
                        <a:rPr lang="pt-BR" sz="900" u="none" strike="noStrike" dirty="0">
                          <a:effectLst/>
                        </a:rPr>
                        <a:t>) que usará entidades genéricas para manipular o banco de dados, fazendo a comunicação da aplicação com o contexto, </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403943485"/>
                  </a:ext>
                </a:extLst>
              </a:tr>
              <a:tr h="91655">
                <a:tc>
                  <a:txBody>
                    <a:bodyPr/>
                    <a:lstStyle/>
                    <a:p>
                      <a:pPr algn="r" fontAlgn="ctr"/>
                      <a:r>
                        <a:rPr lang="pt-BR" sz="700" u="none" strike="noStrike">
                          <a:effectLst/>
                        </a:rPr>
                        <a:t>5</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sistema de autentificação baseado em cookies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0006"/>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27,6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sistema de </a:t>
                      </a:r>
                      <a:r>
                        <a:rPr lang="pt-BR" sz="900" u="none" strike="noStrike" dirty="0" err="1">
                          <a:effectLst/>
                        </a:rPr>
                        <a:t>autentificação</a:t>
                      </a:r>
                      <a:r>
                        <a:rPr lang="pt-BR" sz="900" u="none" strike="noStrike" dirty="0">
                          <a:effectLst/>
                        </a:rPr>
                        <a:t> próprio para o projeto usando cookies.</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812348044"/>
                  </a:ext>
                </a:extLst>
              </a:tr>
              <a:tr h="91655">
                <a:tc>
                  <a:txBody>
                    <a:bodyPr/>
                    <a:lstStyle/>
                    <a:p>
                      <a:pPr algn="r" fontAlgn="ctr"/>
                      <a:r>
                        <a:rPr lang="pt-BR" sz="700" u="none" strike="noStrike">
                          <a:effectLst/>
                        </a:rPr>
                        <a:t>6</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strategies validadores de registro de cliente</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strategies que confirmarão as regras de negócio referentes ao cadastro dos clientes na página de registro</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54973101"/>
                  </a:ext>
                </a:extLst>
              </a:tr>
              <a:tr h="91655">
                <a:tc>
                  <a:txBody>
                    <a:bodyPr/>
                    <a:lstStyle/>
                    <a:p>
                      <a:pPr algn="r" fontAlgn="ctr"/>
                      <a:r>
                        <a:rPr lang="pt-BR" sz="700" u="none" strike="noStrike">
                          <a:effectLst/>
                        </a:rPr>
                        <a:t>7</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algoritmo de criptografia de senha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classe responsável por criptografar a senha do usuário antes de guardar no banco de dados.</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810543806"/>
                  </a:ext>
                </a:extLst>
              </a:tr>
              <a:tr h="91655">
                <a:tc>
                  <a:txBody>
                    <a:bodyPr/>
                    <a:lstStyle/>
                    <a:p>
                      <a:pPr algn="r" fontAlgn="ctr"/>
                      <a:r>
                        <a:rPr lang="pt-BR" sz="700" u="none" strike="noStrike">
                          <a:effectLst/>
                        </a:rPr>
                        <a:t>8</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strategies validadores de login</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dirty="0">
                          <a:effectLst/>
                        </a:rPr>
                        <a:t>3</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strategies que confirmarão as regras de negócio relevantes referentes ao cadastro dos clientes na página de login</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54165443"/>
                  </a:ext>
                </a:extLst>
              </a:tr>
              <a:tr h="91655">
                <a:tc>
                  <a:txBody>
                    <a:bodyPr/>
                    <a:lstStyle/>
                    <a:p>
                      <a:pPr algn="r" fontAlgn="ctr"/>
                      <a:r>
                        <a:rPr lang="pt-BR" sz="700" u="none" strike="noStrike">
                          <a:effectLst/>
                        </a:rPr>
                        <a:t>9</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strategies validadores de alterações no carrinho</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dirty="0">
                          <a:effectLst/>
                        </a:rPr>
                        <a:t>6</a:t>
                      </a:r>
                      <a:endParaRPr lang="pt-BR" sz="900" b="0" i="0" u="none" strike="noStrike" dirty="0">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strategies</a:t>
                      </a:r>
                      <a:r>
                        <a:rPr lang="pt-BR" sz="900" u="none" strike="noStrike" dirty="0">
                          <a:effectLst/>
                        </a:rPr>
                        <a:t> que confirmarão as regras de negócio referentes ao manuseio de estoque e processamento de compras na </a:t>
                      </a:r>
                      <a:r>
                        <a:rPr lang="pt-BR" sz="900" u="none" strike="noStrike" dirty="0" err="1">
                          <a:effectLst/>
                        </a:rPr>
                        <a:t>partial</a:t>
                      </a:r>
                      <a:r>
                        <a:rPr lang="pt-BR" sz="900" u="none" strike="noStrike" dirty="0">
                          <a:effectLst/>
                        </a:rPr>
                        <a:t> </a:t>
                      </a:r>
                      <a:r>
                        <a:rPr lang="pt-BR" sz="900" u="none" strike="noStrike" dirty="0" err="1">
                          <a:effectLst/>
                        </a:rPr>
                        <a:t>view</a:t>
                      </a:r>
                      <a:r>
                        <a:rPr lang="pt-BR" sz="900" u="none" strike="noStrike" dirty="0">
                          <a:effectLst/>
                        </a:rPr>
                        <a:t> do carrinho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465428701"/>
                  </a:ext>
                </a:extLst>
              </a:tr>
              <a:tr h="91655">
                <a:tc>
                  <a:txBody>
                    <a:bodyPr/>
                    <a:lstStyle/>
                    <a:p>
                      <a:pPr algn="r" fontAlgn="ctr"/>
                      <a:r>
                        <a:rPr lang="pt-BR" sz="700" u="none" strike="noStrike">
                          <a:effectLst/>
                        </a:rPr>
                        <a:t>10</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métodos de filtragem e busca na página da loja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processamento no método do </a:t>
                      </a:r>
                      <a:r>
                        <a:rPr lang="pt-BR" sz="900" u="none" strike="noStrike" dirty="0" err="1">
                          <a:effectLst/>
                        </a:rPr>
                        <a:t>controller</a:t>
                      </a:r>
                      <a:r>
                        <a:rPr lang="pt-BR" sz="900" u="none" strike="noStrike" dirty="0">
                          <a:effectLst/>
                        </a:rPr>
                        <a:t> que filtrará a lista pega da </a:t>
                      </a:r>
                      <a:r>
                        <a:rPr lang="pt-BR" sz="900" u="none" strike="noStrike" dirty="0" err="1">
                          <a:effectLst/>
                        </a:rPr>
                        <a:t>façade</a:t>
                      </a:r>
                      <a:r>
                        <a:rPr lang="pt-BR" sz="900" u="none" strike="noStrike" dirty="0">
                          <a:effectLst/>
                        </a:rPr>
                        <a:t> de acordo com a query do usuário </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235559277"/>
                  </a:ext>
                </a:extLst>
              </a:tr>
              <a:tr h="91655">
                <a:tc>
                  <a:txBody>
                    <a:bodyPr/>
                    <a:lstStyle/>
                    <a:p>
                      <a:pPr algn="r" fontAlgn="ctr"/>
                      <a:r>
                        <a:rPr lang="pt-BR" sz="700" u="none" strike="noStrike">
                          <a:effectLst/>
                        </a:rPr>
                        <a:t>11</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strategias validadores de compras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strategies</a:t>
                      </a:r>
                      <a:r>
                        <a:rPr lang="pt-BR" sz="900" u="none" strike="noStrike" dirty="0">
                          <a:effectLst/>
                        </a:rPr>
                        <a:t> que confirmarão as regras de negócio referentes ao manuseio de estoque e processamento de compras na página de finalizar compra</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374177292"/>
                  </a:ext>
                </a:extLst>
              </a:tr>
              <a:tr h="91655">
                <a:tc>
                  <a:txBody>
                    <a:bodyPr/>
                    <a:lstStyle/>
                    <a:p>
                      <a:pPr algn="r" fontAlgn="ctr"/>
                      <a:r>
                        <a:rPr lang="pt-BR" sz="700" u="none" strike="noStrike">
                          <a:effectLst/>
                        </a:rPr>
                        <a:t>12</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métodos retornadores de Json para os gráficos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métodos nos controllers responsáveis por retornar um json para que o front end possa montar gráficos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858600984"/>
                  </a:ext>
                </a:extLst>
              </a:tr>
              <a:tr h="91655">
                <a:tc>
                  <a:txBody>
                    <a:bodyPr/>
                    <a:lstStyle/>
                    <a:p>
                      <a:pPr algn="r" fontAlgn="ctr"/>
                      <a:r>
                        <a:rPr lang="pt-BR" sz="700" u="none" strike="noStrike">
                          <a:effectLst/>
                        </a:rPr>
                        <a:t>13</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metodos de filtragem e busca na página Pedidos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processamento no método do </a:t>
                      </a:r>
                      <a:r>
                        <a:rPr lang="pt-BR" sz="900" u="none" strike="noStrike" dirty="0" err="1">
                          <a:effectLst/>
                        </a:rPr>
                        <a:t>controller</a:t>
                      </a:r>
                      <a:r>
                        <a:rPr lang="pt-BR" sz="900" u="none" strike="noStrike" dirty="0">
                          <a:effectLst/>
                        </a:rPr>
                        <a:t> que filtrará a lista pega da </a:t>
                      </a:r>
                      <a:r>
                        <a:rPr lang="pt-BR" sz="900" u="none" strike="noStrike" dirty="0" err="1">
                          <a:effectLst/>
                        </a:rPr>
                        <a:t>façade</a:t>
                      </a:r>
                      <a:r>
                        <a:rPr lang="pt-BR" sz="900" u="none" strike="noStrike" dirty="0">
                          <a:effectLst/>
                        </a:rPr>
                        <a:t> de acordo com a query do usuário </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646155071"/>
                  </a:ext>
                </a:extLst>
              </a:tr>
              <a:tr h="88163">
                <a:tc>
                  <a:txBody>
                    <a:bodyPr/>
                    <a:lstStyle/>
                    <a:p>
                      <a:pPr algn="r" fontAlgn="ctr"/>
                      <a:r>
                        <a:rPr lang="pt-BR" sz="700" u="none" strike="noStrike">
                          <a:effectLst/>
                        </a:rPr>
                        <a:t>14</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strategias validadores de processamento de pedidos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strategies que confirmarão as regras de negócio referentes ao processamento de pedidos na página de pedidos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251183273"/>
                  </a:ext>
                </a:extLst>
              </a:tr>
              <a:tr h="91655">
                <a:tc>
                  <a:txBody>
                    <a:bodyPr/>
                    <a:lstStyle/>
                    <a:p>
                      <a:pPr algn="r" fontAlgn="ctr"/>
                      <a:r>
                        <a:rPr lang="pt-BR" sz="700" u="none" strike="noStrike">
                          <a:effectLst/>
                        </a:rPr>
                        <a:t>15</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metodos de filtragem e busca na página Clientes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processamento no método do </a:t>
                      </a:r>
                      <a:r>
                        <a:rPr lang="pt-BR" sz="900" u="none" strike="noStrike" dirty="0" err="1">
                          <a:effectLst/>
                        </a:rPr>
                        <a:t>controller</a:t>
                      </a:r>
                      <a:r>
                        <a:rPr lang="pt-BR" sz="900" u="none" strike="noStrike" dirty="0">
                          <a:effectLst/>
                        </a:rPr>
                        <a:t> que filtrará a lista pega da </a:t>
                      </a:r>
                      <a:r>
                        <a:rPr lang="pt-BR" sz="900" u="none" strike="noStrike" dirty="0" err="1">
                          <a:effectLst/>
                        </a:rPr>
                        <a:t>façade</a:t>
                      </a:r>
                      <a:r>
                        <a:rPr lang="pt-BR" sz="900" u="none" strike="noStrike" dirty="0">
                          <a:effectLst/>
                        </a:rPr>
                        <a:t> de acordo com a query do usuário </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187794920"/>
                  </a:ext>
                </a:extLst>
              </a:tr>
              <a:tr h="91655">
                <a:tc>
                  <a:txBody>
                    <a:bodyPr/>
                    <a:lstStyle/>
                    <a:p>
                      <a:pPr algn="r" fontAlgn="ctr"/>
                      <a:r>
                        <a:rPr lang="pt-BR" sz="700" u="none" strike="noStrike">
                          <a:effectLst/>
                        </a:rPr>
                        <a:t>16</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strategias validadores de processamento de clientes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strategies que confirmarão as regras de negócio referentes ao processamento de clientes na página de pedidos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230891156"/>
                  </a:ext>
                </a:extLst>
              </a:tr>
              <a:tr h="91655">
                <a:tc>
                  <a:txBody>
                    <a:bodyPr/>
                    <a:lstStyle/>
                    <a:p>
                      <a:pPr algn="r" fontAlgn="ctr"/>
                      <a:r>
                        <a:rPr lang="pt-BR" sz="700" u="none" strike="noStrike">
                          <a:effectLst/>
                        </a:rPr>
                        <a:t>17</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metodos de filtragem e busca na página ConfigLoja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processamento no método do </a:t>
                      </a:r>
                      <a:r>
                        <a:rPr lang="pt-BR" sz="900" u="none" strike="noStrike" dirty="0" err="1">
                          <a:effectLst/>
                        </a:rPr>
                        <a:t>controller</a:t>
                      </a:r>
                      <a:r>
                        <a:rPr lang="pt-BR" sz="900" u="none" strike="noStrike" dirty="0">
                          <a:effectLst/>
                        </a:rPr>
                        <a:t> que filtrará a lista pega da </a:t>
                      </a:r>
                      <a:r>
                        <a:rPr lang="pt-BR" sz="900" u="none" strike="noStrike" dirty="0" err="1">
                          <a:effectLst/>
                        </a:rPr>
                        <a:t>façade</a:t>
                      </a:r>
                      <a:r>
                        <a:rPr lang="pt-BR" sz="900" u="none" strike="noStrike" dirty="0">
                          <a:effectLst/>
                        </a:rPr>
                        <a:t> de acordo com a query do usuário </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651455396"/>
                  </a:ext>
                </a:extLst>
              </a:tr>
              <a:tr h="134132">
                <a:tc>
                  <a:txBody>
                    <a:bodyPr/>
                    <a:lstStyle/>
                    <a:p>
                      <a:pPr algn="r" fontAlgn="ctr"/>
                      <a:r>
                        <a:rPr lang="pt-BR" sz="700" u="none" strike="noStrike">
                          <a:effectLst/>
                        </a:rPr>
                        <a:t>18</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strategias validadores de processamento de configurações da loja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strategies</a:t>
                      </a:r>
                      <a:r>
                        <a:rPr lang="pt-BR" sz="900" u="none" strike="noStrike" dirty="0">
                          <a:effectLst/>
                        </a:rPr>
                        <a:t> que confirmarão as regras de negócio referentes a configuração de livros, grupos de preço e categorias na página de configuração de loja</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651664456"/>
                  </a:ext>
                </a:extLst>
              </a:tr>
              <a:tr h="91655">
                <a:tc>
                  <a:txBody>
                    <a:bodyPr/>
                    <a:lstStyle/>
                    <a:p>
                      <a:pPr algn="r" fontAlgn="ctr"/>
                      <a:r>
                        <a:rPr lang="pt-BR" sz="700" u="none" strike="noStrike">
                          <a:effectLst/>
                        </a:rPr>
                        <a:t>19</a:t>
                      </a:r>
                      <a:endParaRPr lang="pt-BR" sz="7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façade </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16,4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façade</a:t>
                      </a:r>
                      <a:r>
                        <a:rPr lang="pt-BR" sz="900" u="none" strike="noStrike" dirty="0">
                          <a:effectLst/>
                        </a:rPr>
                        <a:t> que realizará comunicação entre </a:t>
                      </a:r>
                      <a:r>
                        <a:rPr lang="pt-BR" sz="900" u="none" strike="noStrike" dirty="0" err="1">
                          <a:effectLst/>
                        </a:rPr>
                        <a:t>controllers</a:t>
                      </a:r>
                      <a:r>
                        <a:rPr lang="pt-BR" sz="900" u="none" strike="noStrike" dirty="0">
                          <a:effectLst/>
                        </a:rPr>
                        <a:t>, </a:t>
                      </a:r>
                      <a:r>
                        <a:rPr lang="pt-BR" sz="900" u="none" strike="noStrike" dirty="0" err="1">
                          <a:effectLst/>
                        </a:rPr>
                        <a:t>strategies</a:t>
                      </a:r>
                      <a:r>
                        <a:rPr lang="pt-BR" sz="900" u="none" strike="noStrike" dirty="0">
                          <a:effectLst/>
                        </a:rPr>
                        <a:t>, e </a:t>
                      </a:r>
                      <a:r>
                        <a:rPr lang="pt-BR" sz="900" u="none" strike="noStrike" dirty="0" err="1">
                          <a:effectLst/>
                        </a:rPr>
                        <a:t>DAOs</a:t>
                      </a:r>
                      <a:r>
                        <a:rPr lang="pt-BR" sz="900" u="none" strike="noStrike" dirty="0">
                          <a:effectLst/>
                        </a:rPr>
                        <a:t> (repositórios)</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820707247"/>
                  </a:ext>
                </a:extLst>
              </a:tr>
            </a:tbl>
          </a:graphicData>
        </a:graphic>
      </p:graphicFrame>
    </p:spTree>
    <p:extLst>
      <p:ext uri="{BB962C8B-B14F-4D97-AF65-F5344CB8AC3E}">
        <p14:creationId xmlns:p14="http://schemas.microsoft.com/office/powerpoint/2010/main" val="338932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35C89-8BDA-4503-9D91-BDEF80D49E0A}"/>
              </a:ext>
            </a:extLst>
          </p:cNvPr>
          <p:cNvSpPr>
            <a:spLocks noGrp="1"/>
          </p:cNvSpPr>
          <p:nvPr>
            <p:ph type="title"/>
          </p:nvPr>
        </p:nvSpPr>
        <p:spPr/>
        <p:txBody>
          <a:bodyPr/>
          <a:lstStyle/>
          <a:p>
            <a:r>
              <a:rPr lang="pt-BR" dirty="0"/>
              <a:t>Proposta Comercial - Estimativa </a:t>
            </a:r>
            <a:r>
              <a:rPr lang="pt-BR" dirty="0" err="1"/>
              <a:t>Backend</a:t>
            </a:r>
            <a:endParaRPr lang="pt-BR" dirty="0"/>
          </a:p>
        </p:txBody>
      </p:sp>
      <p:graphicFrame>
        <p:nvGraphicFramePr>
          <p:cNvPr id="4" name="Espaço Reservado para Conteúdo 3">
            <a:extLst>
              <a:ext uri="{FF2B5EF4-FFF2-40B4-BE49-F238E27FC236}">
                <a16:creationId xmlns:a16="http://schemas.microsoft.com/office/drawing/2014/main" id="{84C70E4B-19A0-4B48-BD4B-164A4FF3010D}"/>
              </a:ext>
            </a:extLst>
          </p:cNvPr>
          <p:cNvGraphicFramePr>
            <a:graphicFrameLocks noGrp="1"/>
          </p:cNvGraphicFramePr>
          <p:nvPr>
            <p:ph idx="1"/>
            <p:extLst>
              <p:ext uri="{D42A27DB-BD31-4B8C-83A1-F6EECF244321}">
                <p14:modId xmlns:p14="http://schemas.microsoft.com/office/powerpoint/2010/main" val="685404745"/>
              </p:ext>
            </p:extLst>
          </p:nvPr>
        </p:nvGraphicFramePr>
        <p:xfrm>
          <a:off x="563880" y="2084556"/>
          <a:ext cx="10972799" cy="4180275"/>
        </p:xfrm>
        <a:graphic>
          <a:graphicData uri="http://schemas.openxmlformats.org/drawingml/2006/table">
            <a:tbl>
              <a:tblPr firstRow="1" firstCol="1" bandRow="1">
                <a:tableStyleId>{7DF18680-E054-41AD-8BC1-D1AEF772440D}</a:tableStyleId>
              </a:tblPr>
              <a:tblGrid>
                <a:gridCol w="174927">
                  <a:extLst>
                    <a:ext uri="{9D8B030D-6E8A-4147-A177-3AD203B41FA5}">
                      <a16:colId xmlns:a16="http://schemas.microsoft.com/office/drawing/2014/main" val="2049869250"/>
                    </a:ext>
                  </a:extLst>
                </a:gridCol>
                <a:gridCol w="2469213">
                  <a:extLst>
                    <a:ext uri="{9D8B030D-6E8A-4147-A177-3AD203B41FA5}">
                      <a16:colId xmlns:a16="http://schemas.microsoft.com/office/drawing/2014/main" val="3380383795"/>
                    </a:ext>
                  </a:extLst>
                </a:gridCol>
                <a:gridCol w="419100">
                  <a:extLst>
                    <a:ext uri="{9D8B030D-6E8A-4147-A177-3AD203B41FA5}">
                      <a16:colId xmlns:a16="http://schemas.microsoft.com/office/drawing/2014/main" val="4204969552"/>
                    </a:ext>
                  </a:extLst>
                </a:gridCol>
                <a:gridCol w="434340">
                  <a:extLst>
                    <a:ext uri="{9D8B030D-6E8A-4147-A177-3AD203B41FA5}">
                      <a16:colId xmlns:a16="http://schemas.microsoft.com/office/drawing/2014/main" val="310558226"/>
                    </a:ext>
                  </a:extLst>
                </a:gridCol>
                <a:gridCol w="530177">
                  <a:extLst>
                    <a:ext uri="{9D8B030D-6E8A-4147-A177-3AD203B41FA5}">
                      <a16:colId xmlns:a16="http://schemas.microsoft.com/office/drawing/2014/main" val="125484563"/>
                    </a:ext>
                  </a:extLst>
                </a:gridCol>
                <a:gridCol w="109227">
                  <a:extLst>
                    <a:ext uri="{9D8B030D-6E8A-4147-A177-3AD203B41FA5}">
                      <a16:colId xmlns:a16="http://schemas.microsoft.com/office/drawing/2014/main" val="2598782693"/>
                    </a:ext>
                  </a:extLst>
                </a:gridCol>
                <a:gridCol w="104677">
                  <a:extLst>
                    <a:ext uri="{9D8B030D-6E8A-4147-A177-3AD203B41FA5}">
                      <a16:colId xmlns:a16="http://schemas.microsoft.com/office/drawing/2014/main" val="429952265"/>
                    </a:ext>
                  </a:extLst>
                </a:gridCol>
                <a:gridCol w="208419">
                  <a:extLst>
                    <a:ext uri="{9D8B030D-6E8A-4147-A177-3AD203B41FA5}">
                      <a16:colId xmlns:a16="http://schemas.microsoft.com/office/drawing/2014/main" val="2693835275"/>
                    </a:ext>
                  </a:extLst>
                </a:gridCol>
                <a:gridCol w="571500">
                  <a:extLst>
                    <a:ext uri="{9D8B030D-6E8A-4147-A177-3AD203B41FA5}">
                      <a16:colId xmlns:a16="http://schemas.microsoft.com/office/drawing/2014/main" val="440181707"/>
                    </a:ext>
                  </a:extLst>
                </a:gridCol>
                <a:gridCol w="5951219">
                  <a:extLst>
                    <a:ext uri="{9D8B030D-6E8A-4147-A177-3AD203B41FA5}">
                      <a16:colId xmlns:a16="http://schemas.microsoft.com/office/drawing/2014/main" val="2509187784"/>
                    </a:ext>
                  </a:extLst>
                </a:gridCol>
              </a:tblGrid>
              <a:tr h="96020">
                <a:tc>
                  <a:txBody>
                    <a:bodyPr/>
                    <a:lstStyle/>
                    <a:p>
                      <a:pPr algn="r" fontAlgn="ctr"/>
                      <a:r>
                        <a:rPr lang="pt-BR" sz="900" b="1" u="none" strike="noStrike" dirty="0">
                          <a:solidFill>
                            <a:srgbClr val="4472C4"/>
                          </a:solidFill>
                          <a:effectLst/>
                        </a:rPr>
                        <a:t>ID</a:t>
                      </a:r>
                      <a:endParaRPr lang="pt-BR" sz="900" b="1" i="0" u="none" strike="noStrike" dirty="0">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b="0" u="none" strike="noStrike" dirty="0">
                          <a:solidFill>
                            <a:srgbClr val="000000"/>
                          </a:solidFill>
                          <a:effectLst/>
                        </a:rPr>
                        <a:t>Atividade</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b="0" u="none" strike="noStrike" dirty="0">
                          <a:solidFill>
                            <a:srgbClr val="000000"/>
                          </a:solidFill>
                          <a:effectLst/>
                        </a:rPr>
                        <a:t>Otimista</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b="0" u="none" strike="noStrike" dirty="0">
                          <a:solidFill>
                            <a:srgbClr val="000000"/>
                          </a:solidFill>
                          <a:effectLst/>
                        </a:rPr>
                        <a:t>Realista</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b="0" u="none" strike="noStrike" dirty="0">
                          <a:solidFill>
                            <a:srgbClr val="000000"/>
                          </a:solidFill>
                          <a:effectLst/>
                        </a:rPr>
                        <a:t>Pessimista</a:t>
                      </a:r>
                      <a:endParaRPr lang="pt-BR" sz="900" b="0" i="0" u="none" strike="noStrike" dirty="0">
                        <a:solidFill>
                          <a:srgbClr val="000000"/>
                        </a:solidFill>
                        <a:effectLst/>
                        <a:latin typeface="Calibri" panose="020F0502020204030204" pitchFamily="34" charset="0"/>
                      </a:endParaRPr>
                    </a:p>
                  </a:txBody>
                  <a:tcPr marL="4365" marR="4365" marT="4365" marB="0" anchor="ctr"/>
                </a:tc>
                <a:tc gridSpan="3">
                  <a:txBody>
                    <a:bodyPr/>
                    <a:lstStyle/>
                    <a:p>
                      <a:pPr algn="ctr" fontAlgn="ctr"/>
                      <a:r>
                        <a:rPr lang="pt-BR" sz="900" b="0" u="none" strike="noStrike" dirty="0">
                          <a:solidFill>
                            <a:srgbClr val="000000"/>
                          </a:solidFill>
                          <a:effectLst/>
                        </a:rPr>
                        <a:t>Certeza</a:t>
                      </a:r>
                      <a:endParaRPr lang="pt-BR" sz="9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9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900" b="0" i="0" u="none" strike="noStrike" dirty="0">
                        <a:solidFill>
                          <a:srgbClr val="006100"/>
                        </a:solidFill>
                        <a:effectLst/>
                        <a:latin typeface="Calibri" panose="020F0502020204030204" pitchFamily="34" charset="0"/>
                      </a:endParaRPr>
                    </a:p>
                  </a:txBody>
                  <a:tcPr marL="4365" marR="4365" marT="4365" marB="0" anchor="ctr"/>
                </a:tc>
                <a:tc>
                  <a:txBody>
                    <a:bodyPr/>
                    <a:lstStyle/>
                    <a:p>
                      <a:pPr algn="r" fontAlgn="b"/>
                      <a:r>
                        <a:rPr lang="pt-BR" sz="900" b="0" u="none" strike="noStrike" dirty="0">
                          <a:solidFill>
                            <a:srgbClr val="000000"/>
                          </a:solidFill>
                          <a:effectLst/>
                        </a:rPr>
                        <a:t>Média Ponderada</a:t>
                      </a:r>
                      <a:endParaRPr lang="pt-BR" sz="900" b="0" i="0" u="none" strike="noStrike" dirty="0">
                        <a:solidFill>
                          <a:srgbClr val="000000"/>
                        </a:solidFill>
                        <a:effectLst/>
                        <a:latin typeface="Calibri" panose="020F0502020204030204" pitchFamily="34" charset="0"/>
                      </a:endParaRPr>
                    </a:p>
                  </a:txBody>
                  <a:tcPr marL="4365" marR="4365" marT="4365" marB="0" anchor="b"/>
                </a:tc>
                <a:tc>
                  <a:txBody>
                    <a:bodyPr/>
                    <a:lstStyle/>
                    <a:p>
                      <a:pPr algn="l" fontAlgn="ctr"/>
                      <a:r>
                        <a:rPr lang="pt-BR" sz="900" b="0" u="none" strike="noStrike" dirty="0">
                          <a:solidFill>
                            <a:srgbClr val="000000"/>
                          </a:solidFill>
                          <a:effectLst/>
                        </a:rPr>
                        <a:t>Descrição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946894274"/>
                  </a:ext>
                </a:extLst>
              </a:tr>
              <a:tr h="96020">
                <a:tc>
                  <a:txBody>
                    <a:bodyPr/>
                    <a:lstStyle/>
                    <a:p>
                      <a:pPr algn="r" fontAlgn="ctr"/>
                      <a:r>
                        <a:rPr lang="pt-BR" sz="900" u="none" strike="noStrike">
                          <a:effectLst/>
                        </a:rPr>
                        <a:t>20</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dirty="0">
                          <a:effectLst/>
                        </a:rPr>
                        <a:t>Desenvolver </a:t>
                      </a:r>
                      <a:r>
                        <a:rPr lang="pt-BR" sz="900" u="none" strike="noStrike" dirty="0" err="1">
                          <a:effectLst/>
                        </a:rPr>
                        <a:t>ViewHelper</a:t>
                      </a:r>
                      <a:r>
                        <a:rPr lang="pt-BR" sz="900" u="none" strike="noStrike" dirty="0">
                          <a:effectLst/>
                        </a:rPr>
                        <a:t> para a página registro</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 página de registro </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099295704"/>
                  </a:ext>
                </a:extLst>
              </a:tr>
              <a:tr h="91655">
                <a:tc>
                  <a:txBody>
                    <a:bodyPr/>
                    <a:lstStyle/>
                    <a:p>
                      <a:pPr algn="r" fontAlgn="ctr"/>
                      <a:r>
                        <a:rPr lang="pt-BR" sz="900" u="none" strike="noStrike">
                          <a:effectLst/>
                        </a:rPr>
                        <a:t>21</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login</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 página de login</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030644396"/>
                  </a:ext>
                </a:extLst>
              </a:tr>
              <a:tr h="91655">
                <a:tc>
                  <a:txBody>
                    <a:bodyPr/>
                    <a:lstStyle/>
                    <a:p>
                      <a:pPr algn="r" fontAlgn="ctr"/>
                      <a:r>
                        <a:rPr lang="pt-BR" sz="900" u="none" strike="noStrike">
                          <a:effectLst/>
                        </a:rPr>
                        <a:t>22</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novo/alterar endereço</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nas páginas de edição e adição de endereço</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168174290"/>
                  </a:ext>
                </a:extLst>
              </a:tr>
              <a:tr h="91655">
                <a:tc>
                  <a:txBody>
                    <a:bodyPr/>
                    <a:lstStyle/>
                    <a:p>
                      <a:pPr algn="r" fontAlgn="ctr"/>
                      <a:r>
                        <a:rPr lang="pt-BR" sz="900" u="none" strike="noStrike">
                          <a:effectLst/>
                        </a:rPr>
                        <a:t>23</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novo/alterar cartão</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nas páginas de edição e adição de cartão de crédito</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656860237"/>
                  </a:ext>
                </a:extLst>
              </a:tr>
              <a:tr h="91655">
                <a:tc>
                  <a:txBody>
                    <a:bodyPr/>
                    <a:lstStyle/>
                    <a:p>
                      <a:pPr algn="r" fontAlgn="ctr"/>
                      <a:r>
                        <a:rPr lang="pt-BR" sz="900" u="none" strike="noStrike">
                          <a:effectLst/>
                        </a:rPr>
                        <a:t>24</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novo/alterar telefone</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nas páginas de edição e adição de telefones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241591117"/>
                  </a:ext>
                </a:extLst>
              </a:tr>
              <a:tr h="91655">
                <a:tc>
                  <a:txBody>
                    <a:bodyPr/>
                    <a:lstStyle/>
                    <a:p>
                      <a:pPr algn="r" fontAlgn="ctr"/>
                      <a:r>
                        <a:rPr lang="pt-BR" sz="900" u="none" strike="noStrike">
                          <a:effectLst/>
                        </a:rPr>
                        <a:t>25</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novo/alterar livro</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nas páginas de edição e adição de livros na loja</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494080226"/>
                  </a:ext>
                </a:extLst>
              </a:tr>
              <a:tr h="91655">
                <a:tc>
                  <a:txBody>
                    <a:bodyPr/>
                    <a:lstStyle/>
                    <a:p>
                      <a:pPr algn="r" fontAlgn="ctr"/>
                      <a:r>
                        <a:rPr lang="pt-BR" sz="900" u="none" strike="noStrike">
                          <a:effectLst/>
                        </a:rPr>
                        <a:t>26</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entrada estoque</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 página de entrada de estoque</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827662804"/>
                  </a:ext>
                </a:extLst>
              </a:tr>
              <a:tr h="91655">
                <a:tc>
                  <a:txBody>
                    <a:bodyPr/>
                    <a:lstStyle/>
                    <a:p>
                      <a:pPr algn="r" fontAlgn="ctr"/>
                      <a:r>
                        <a:rPr lang="pt-BR" sz="900" u="none" strike="noStrike">
                          <a:effectLst/>
                        </a:rPr>
                        <a:t>27</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nova/alterar categoria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nas páginas de edição e adição de categorias na loja</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549767809"/>
                  </a:ext>
                </a:extLst>
              </a:tr>
              <a:tr h="91655">
                <a:tc>
                  <a:txBody>
                    <a:bodyPr/>
                    <a:lstStyle/>
                    <a:p>
                      <a:pPr algn="r" fontAlgn="ctr"/>
                      <a:r>
                        <a:rPr lang="pt-BR" sz="900" u="none" strike="noStrike">
                          <a:effectLst/>
                        </a:rPr>
                        <a:t>28</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ViewHelper para a página novo/alterar grupoPreco</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 ViewHelper que converterá as entidades dp modelo para as entidades ViewModel (e vice versa) nas páginas de edição e adição de grupos de preço na loja</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053176289"/>
                  </a:ext>
                </a:extLst>
              </a:tr>
              <a:tr h="91655">
                <a:tc>
                  <a:txBody>
                    <a:bodyPr/>
                    <a:lstStyle/>
                    <a:p>
                      <a:pPr algn="r" fontAlgn="ctr"/>
                      <a:r>
                        <a:rPr lang="pt-BR" sz="900" u="none" strike="noStrike">
                          <a:effectLst/>
                        </a:rPr>
                        <a:t>29</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Configuração da fluent api e criação da migração para o banco de dados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14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Configuração da fluent api na classe contexto para criação correta das tabelas do banco de dados, assim como criação e aplicação da migração para ele, utilizando Entity Framework</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949171310"/>
                  </a:ext>
                </a:extLst>
              </a:tr>
              <a:tr h="183310">
                <a:tc>
                  <a:txBody>
                    <a:bodyPr/>
                    <a:lstStyle/>
                    <a:p>
                      <a:pPr algn="r" fontAlgn="ctr"/>
                      <a:r>
                        <a:rPr lang="pt-BR" sz="900" u="none" strike="noStrike">
                          <a:effectLst/>
                        </a:rPr>
                        <a:t>30</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ViewModels para a página registro</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classes ViewModel que receberão uma versão das entidades envolvidads na página de registro (assim como suas entidades filhas)  com atributos pertinentes à exibição no front (e vice-versa)</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650044837"/>
                  </a:ext>
                </a:extLst>
              </a:tr>
              <a:tr h="183310">
                <a:tc>
                  <a:txBody>
                    <a:bodyPr/>
                    <a:lstStyle/>
                    <a:p>
                      <a:pPr algn="r" fontAlgn="ctr"/>
                      <a:r>
                        <a:rPr lang="pt-BR" sz="900" u="none" strike="noStrike">
                          <a:effectLst/>
                        </a:rPr>
                        <a:t>31</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ViewModels para a página login</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classes ViewModel que receberão uma versão das entidades envolvidads na página de login  (assim como suas entidades filhas) com atributos pertinentes à exibição no front (e vice-versa)</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740413887"/>
                  </a:ext>
                </a:extLst>
              </a:tr>
              <a:tr h="183310">
                <a:tc>
                  <a:txBody>
                    <a:bodyPr/>
                    <a:lstStyle/>
                    <a:p>
                      <a:pPr algn="r" fontAlgn="ctr"/>
                      <a:r>
                        <a:rPr lang="pt-BR" sz="900" u="none" strike="noStrike">
                          <a:effectLst/>
                        </a:rPr>
                        <a:t>32</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ViewModels para a página minha conta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8</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8</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classes ViewModel que receberão uma versão das entidades envolvidads no pagina de exibição e edição da conta (assim como suas entidades filhas) com atributos pertinentes à exibição no front (e vice-versa)</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352821305"/>
                  </a:ext>
                </a:extLst>
              </a:tr>
              <a:tr h="183310">
                <a:tc>
                  <a:txBody>
                    <a:bodyPr/>
                    <a:lstStyle/>
                    <a:p>
                      <a:pPr algn="r" fontAlgn="ctr"/>
                      <a:r>
                        <a:rPr lang="pt-BR" sz="900" u="none" strike="noStrike">
                          <a:effectLst/>
                        </a:rPr>
                        <a:t>33</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ViewModels para a página loja</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classes </a:t>
                      </a:r>
                      <a:r>
                        <a:rPr lang="pt-BR" sz="900" u="none" strike="noStrike" dirty="0" err="1">
                          <a:effectLst/>
                        </a:rPr>
                        <a:t>ViewModel</a:t>
                      </a:r>
                      <a:r>
                        <a:rPr lang="pt-BR" sz="900" u="none" strike="noStrike" dirty="0">
                          <a:effectLst/>
                        </a:rPr>
                        <a:t> que receberão uma versão das entidades </a:t>
                      </a:r>
                      <a:r>
                        <a:rPr lang="pt-BR" sz="900" u="none" strike="noStrike" dirty="0" err="1">
                          <a:effectLst/>
                        </a:rPr>
                        <a:t>envolvidads</a:t>
                      </a:r>
                      <a:r>
                        <a:rPr lang="pt-BR" sz="900" u="none" strike="noStrike" dirty="0">
                          <a:effectLst/>
                        </a:rPr>
                        <a:t> na página de loja  (assim como suas entidades filhas) com atributos pertinentes à exibição no front (e vice-versa)</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817618789"/>
                  </a:ext>
                </a:extLst>
              </a:tr>
            </a:tbl>
          </a:graphicData>
        </a:graphic>
      </p:graphicFrame>
    </p:spTree>
    <p:extLst>
      <p:ext uri="{BB962C8B-B14F-4D97-AF65-F5344CB8AC3E}">
        <p14:creationId xmlns:p14="http://schemas.microsoft.com/office/powerpoint/2010/main" val="261680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C218ED-24AC-4254-AD69-DC451F61E2B6}"/>
              </a:ext>
            </a:extLst>
          </p:cNvPr>
          <p:cNvSpPr>
            <a:spLocks noGrp="1"/>
          </p:cNvSpPr>
          <p:nvPr>
            <p:ph type="title"/>
          </p:nvPr>
        </p:nvSpPr>
        <p:spPr/>
        <p:txBody>
          <a:bodyPr/>
          <a:lstStyle/>
          <a:p>
            <a:r>
              <a:rPr lang="pt-BR" dirty="0"/>
              <a:t>Proposta Comercial - Estimativa </a:t>
            </a:r>
            <a:r>
              <a:rPr lang="pt-BR" dirty="0" err="1"/>
              <a:t>Backend</a:t>
            </a:r>
            <a:endParaRPr lang="pt-BR" dirty="0"/>
          </a:p>
        </p:txBody>
      </p:sp>
      <p:graphicFrame>
        <p:nvGraphicFramePr>
          <p:cNvPr id="4" name="Espaço Reservado para Conteúdo 3">
            <a:extLst>
              <a:ext uri="{FF2B5EF4-FFF2-40B4-BE49-F238E27FC236}">
                <a16:creationId xmlns:a16="http://schemas.microsoft.com/office/drawing/2014/main" id="{E98B3E40-8AEA-45C2-ABC0-735512C3E63C}"/>
              </a:ext>
            </a:extLst>
          </p:cNvPr>
          <p:cNvGraphicFramePr>
            <a:graphicFrameLocks noGrp="1"/>
          </p:cNvGraphicFramePr>
          <p:nvPr>
            <p:ph idx="1"/>
            <p:extLst>
              <p:ext uri="{D42A27DB-BD31-4B8C-83A1-F6EECF244321}">
                <p14:modId xmlns:p14="http://schemas.microsoft.com/office/powerpoint/2010/main" val="4192313791"/>
              </p:ext>
            </p:extLst>
          </p:nvPr>
        </p:nvGraphicFramePr>
        <p:xfrm>
          <a:off x="274320" y="2575064"/>
          <a:ext cx="11483275" cy="3383355"/>
        </p:xfrm>
        <a:graphic>
          <a:graphicData uri="http://schemas.openxmlformats.org/drawingml/2006/table">
            <a:tbl>
              <a:tblPr firstRow="1" firstCol="1" bandRow="1">
                <a:tableStyleId>{7DF18680-E054-41AD-8BC1-D1AEF772440D}</a:tableStyleId>
              </a:tblPr>
              <a:tblGrid>
                <a:gridCol w="289560">
                  <a:extLst>
                    <a:ext uri="{9D8B030D-6E8A-4147-A177-3AD203B41FA5}">
                      <a16:colId xmlns:a16="http://schemas.microsoft.com/office/drawing/2014/main" val="1420307107"/>
                    </a:ext>
                  </a:extLst>
                </a:gridCol>
                <a:gridCol w="2453640">
                  <a:extLst>
                    <a:ext uri="{9D8B030D-6E8A-4147-A177-3AD203B41FA5}">
                      <a16:colId xmlns:a16="http://schemas.microsoft.com/office/drawing/2014/main" val="3177326627"/>
                    </a:ext>
                  </a:extLst>
                </a:gridCol>
                <a:gridCol w="569209">
                  <a:extLst>
                    <a:ext uri="{9D8B030D-6E8A-4147-A177-3AD203B41FA5}">
                      <a16:colId xmlns:a16="http://schemas.microsoft.com/office/drawing/2014/main" val="792998956"/>
                    </a:ext>
                  </a:extLst>
                </a:gridCol>
                <a:gridCol w="452775">
                  <a:extLst>
                    <a:ext uri="{9D8B030D-6E8A-4147-A177-3AD203B41FA5}">
                      <a16:colId xmlns:a16="http://schemas.microsoft.com/office/drawing/2014/main" val="2244034003"/>
                    </a:ext>
                  </a:extLst>
                </a:gridCol>
                <a:gridCol w="620286">
                  <a:extLst>
                    <a:ext uri="{9D8B030D-6E8A-4147-A177-3AD203B41FA5}">
                      <a16:colId xmlns:a16="http://schemas.microsoft.com/office/drawing/2014/main" val="3840796634"/>
                    </a:ext>
                  </a:extLst>
                </a:gridCol>
                <a:gridCol w="133190">
                  <a:extLst>
                    <a:ext uri="{9D8B030D-6E8A-4147-A177-3AD203B41FA5}">
                      <a16:colId xmlns:a16="http://schemas.microsoft.com/office/drawing/2014/main" val="1788500982"/>
                    </a:ext>
                  </a:extLst>
                </a:gridCol>
                <a:gridCol w="190500">
                  <a:extLst>
                    <a:ext uri="{9D8B030D-6E8A-4147-A177-3AD203B41FA5}">
                      <a16:colId xmlns:a16="http://schemas.microsoft.com/office/drawing/2014/main" val="2178260092"/>
                    </a:ext>
                  </a:extLst>
                </a:gridCol>
                <a:gridCol w="213360">
                  <a:extLst>
                    <a:ext uri="{9D8B030D-6E8A-4147-A177-3AD203B41FA5}">
                      <a16:colId xmlns:a16="http://schemas.microsoft.com/office/drawing/2014/main" val="1434564852"/>
                    </a:ext>
                  </a:extLst>
                </a:gridCol>
                <a:gridCol w="647700">
                  <a:extLst>
                    <a:ext uri="{9D8B030D-6E8A-4147-A177-3AD203B41FA5}">
                      <a16:colId xmlns:a16="http://schemas.microsoft.com/office/drawing/2014/main" val="3248898861"/>
                    </a:ext>
                  </a:extLst>
                </a:gridCol>
                <a:gridCol w="5913055">
                  <a:extLst>
                    <a:ext uri="{9D8B030D-6E8A-4147-A177-3AD203B41FA5}">
                      <a16:colId xmlns:a16="http://schemas.microsoft.com/office/drawing/2014/main" val="2112575581"/>
                    </a:ext>
                  </a:extLst>
                </a:gridCol>
              </a:tblGrid>
              <a:tr h="183310">
                <a:tc>
                  <a:txBody>
                    <a:bodyPr/>
                    <a:lstStyle/>
                    <a:p>
                      <a:pPr algn="r" fontAlgn="ctr"/>
                      <a:r>
                        <a:rPr lang="pt-BR" sz="1100" b="1" u="none" strike="noStrike" dirty="0">
                          <a:solidFill>
                            <a:srgbClr val="4472C4"/>
                          </a:solidFill>
                          <a:effectLst/>
                        </a:rPr>
                        <a:t>ID</a:t>
                      </a:r>
                      <a:endParaRPr lang="pt-BR" sz="1100" b="1" i="0" u="none" strike="noStrike" dirty="0">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b="0" u="none" strike="noStrike" dirty="0">
                          <a:solidFill>
                            <a:srgbClr val="000000"/>
                          </a:solidFill>
                          <a:effectLst/>
                        </a:rPr>
                        <a:t>Atividade</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b="0" u="none" strike="noStrike" dirty="0">
                          <a:solidFill>
                            <a:srgbClr val="000000"/>
                          </a:solidFill>
                          <a:effectLst/>
                        </a:rPr>
                        <a:t>Otimista</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b="0" u="none" strike="noStrike" dirty="0">
                          <a:solidFill>
                            <a:srgbClr val="000000"/>
                          </a:solidFill>
                          <a:effectLst/>
                        </a:rPr>
                        <a:t>Realista</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b="0" u="none" strike="noStrike" dirty="0">
                          <a:solidFill>
                            <a:srgbClr val="000000"/>
                          </a:solidFill>
                          <a:effectLst/>
                        </a:rPr>
                        <a:t>Pessimista</a:t>
                      </a:r>
                      <a:endParaRPr lang="pt-BR" sz="1100" b="0" i="0" u="none" strike="noStrike" dirty="0">
                        <a:solidFill>
                          <a:srgbClr val="000000"/>
                        </a:solidFill>
                        <a:effectLst/>
                        <a:latin typeface="Calibri" panose="020F0502020204030204" pitchFamily="34" charset="0"/>
                      </a:endParaRPr>
                    </a:p>
                  </a:txBody>
                  <a:tcPr marL="4365" marR="4365" marT="4365" marB="0" anchor="ctr"/>
                </a:tc>
                <a:tc gridSpan="3">
                  <a:txBody>
                    <a:bodyPr/>
                    <a:lstStyle/>
                    <a:p>
                      <a:pPr algn="ctr" fontAlgn="ctr"/>
                      <a:r>
                        <a:rPr lang="pt-BR" sz="1100" b="0" u="none" strike="noStrike" dirty="0">
                          <a:solidFill>
                            <a:srgbClr val="000000"/>
                          </a:solidFill>
                          <a:effectLst/>
                        </a:rPr>
                        <a:t>Certeza</a:t>
                      </a:r>
                      <a:endParaRPr lang="pt-BR" sz="11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11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1100" b="0" i="0" u="none" strike="noStrike" dirty="0">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b="0" u="none" strike="noStrike" dirty="0">
                          <a:solidFill>
                            <a:srgbClr val="000000"/>
                          </a:solidFill>
                          <a:effectLst/>
                        </a:rPr>
                        <a:t>Média Ponderada</a:t>
                      </a:r>
                      <a:endParaRPr lang="pt-BR" sz="1100" b="0" i="0" u="none" strike="noStrike" dirty="0">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b="0" i="0" u="none" strike="noStrike" dirty="0">
                          <a:solidFill>
                            <a:srgbClr val="000000"/>
                          </a:solidFill>
                          <a:effectLst/>
                          <a:latin typeface="Calibri" panose="020F0502020204030204" pitchFamily="34" charset="0"/>
                        </a:rPr>
                        <a:t>Descrição</a:t>
                      </a:r>
                    </a:p>
                  </a:txBody>
                  <a:tcPr marL="4365" marR="4365" marT="4365" marB="0" anchor="ctr"/>
                </a:tc>
                <a:extLst>
                  <a:ext uri="{0D108BD9-81ED-4DB2-BD59-A6C34878D82A}">
                    <a16:rowId xmlns:a16="http://schemas.microsoft.com/office/drawing/2014/main" val="2299467812"/>
                  </a:ext>
                </a:extLst>
              </a:tr>
              <a:tr h="183310">
                <a:tc>
                  <a:txBody>
                    <a:bodyPr/>
                    <a:lstStyle/>
                    <a:p>
                      <a:pPr algn="r" fontAlgn="ctr"/>
                      <a:r>
                        <a:rPr lang="pt-BR" sz="1100" u="none" strike="noStrike">
                          <a:effectLst/>
                        </a:rPr>
                        <a:t>34</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dirty="0">
                          <a:effectLst/>
                        </a:rPr>
                        <a:t>Desenvolver </a:t>
                      </a:r>
                      <a:r>
                        <a:rPr lang="pt-BR" sz="1100" u="none" strike="noStrike" dirty="0" err="1">
                          <a:effectLst/>
                        </a:rPr>
                        <a:t>ViewModels</a:t>
                      </a:r>
                      <a:r>
                        <a:rPr lang="pt-BR" sz="1100" u="none" strike="noStrike" dirty="0">
                          <a:effectLst/>
                        </a:rPr>
                        <a:t> para a página de descrição de livro</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4,4</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classes ViewModel que receberão uma versão das entidades envolvidads na página de detalhes de livro  (assim como suas entidades filhas) de registro com atributos pertinentes à exibição no front (e vice-versa)</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29372333"/>
                  </a:ext>
                </a:extLst>
              </a:tr>
              <a:tr h="183310">
                <a:tc>
                  <a:txBody>
                    <a:bodyPr/>
                    <a:lstStyle/>
                    <a:p>
                      <a:pPr algn="r" fontAlgn="ctr"/>
                      <a:r>
                        <a:rPr lang="pt-BR" sz="1100" u="none" strike="noStrike">
                          <a:effectLst/>
                        </a:rPr>
                        <a:t>35</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ViewModels para a página de finalização de compra</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4,4</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classes ViewModel que receberão uma versão das entidades envolvidads na página de finalização da compra  (assim como suas entidades filhas) com atributos pertinentes à exibição no front (e vice-versa)</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620722834"/>
                  </a:ext>
                </a:extLst>
              </a:tr>
              <a:tr h="183310">
                <a:tc>
                  <a:txBody>
                    <a:bodyPr/>
                    <a:lstStyle/>
                    <a:p>
                      <a:pPr algn="r" fontAlgn="ctr"/>
                      <a:r>
                        <a:rPr lang="pt-BR" sz="1100" u="none" strike="noStrike">
                          <a:effectLst/>
                        </a:rPr>
                        <a:t>36</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ViewModels para o carrinho</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4,4</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classes ViewModel que receberão uma versão das entidades envolvidads no dropdown do carrinho (assim como suas entidades filhas) com atributos pertinentes à exibição no front (e vice-versa)</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217968792"/>
                  </a:ext>
                </a:extLst>
              </a:tr>
              <a:tr h="183310">
                <a:tc>
                  <a:txBody>
                    <a:bodyPr/>
                    <a:lstStyle/>
                    <a:p>
                      <a:pPr algn="r" fontAlgn="ctr"/>
                      <a:r>
                        <a:rPr lang="pt-BR" sz="1100" u="none" strike="noStrike">
                          <a:effectLst/>
                        </a:rPr>
                        <a:t>37</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ViewModels para a página de pedidos</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4,4</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classes ViewModel que receberão uma versão das entidades envolvidads na pagina de processamento de pedidos (assim como suas entidades filhas) com atributos pertinentes à exibição no front (e vice-versa)</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244438731"/>
                  </a:ext>
                </a:extLst>
              </a:tr>
              <a:tr h="183310">
                <a:tc>
                  <a:txBody>
                    <a:bodyPr/>
                    <a:lstStyle/>
                    <a:p>
                      <a:pPr algn="r" fontAlgn="ctr"/>
                      <a:r>
                        <a:rPr lang="pt-BR" sz="1100" u="none" strike="noStrike">
                          <a:effectLst/>
                        </a:rPr>
                        <a:t>38</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ViewModels para a página de clientes</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4,4</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classes ViewModel que receberão uma versão das entidades envolvidads na página de visualização de clientes (assim como suas entidades filhas) com atributos pertinentes à exibição no front (e vice-versa)</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192700794"/>
                  </a:ext>
                </a:extLst>
              </a:tr>
              <a:tr h="183310">
                <a:tc>
                  <a:txBody>
                    <a:bodyPr/>
                    <a:lstStyle/>
                    <a:p>
                      <a:pPr algn="r" fontAlgn="ctr"/>
                      <a:r>
                        <a:rPr lang="pt-BR" sz="1100" u="none" strike="noStrike">
                          <a:effectLst/>
                        </a:rPr>
                        <a:t>39</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dirty="0">
                          <a:effectLst/>
                        </a:rPr>
                        <a:t>Desenvolver </a:t>
                      </a:r>
                      <a:r>
                        <a:rPr lang="pt-BR" sz="1100" u="none" strike="noStrike" dirty="0" err="1">
                          <a:effectLst/>
                        </a:rPr>
                        <a:t>ViewModels</a:t>
                      </a:r>
                      <a:r>
                        <a:rPr lang="pt-BR" sz="1100" u="none" strike="noStrike" dirty="0">
                          <a:effectLst/>
                        </a:rPr>
                        <a:t> para a página de Configuração de Loja</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8</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8</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dirty="0">
                          <a:effectLst/>
                        </a:rPr>
                        <a:t>Desenvolvimento de classes </a:t>
                      </a:r>
                      <a:r>
                        <a:rPr lang="pt-BR" sz="1100" u="none" strike="noStrike" dirty="0" err="1">
                          <a:effectLst/>
                        </a:rPr>
                        <a:t>ViewModel</a:t>
                      </a:r>
                      <a:r>
                        <a:rPr lang="pt-BR" sz="1100" u="none" strike="noStrike" dirty="0">
                          <a:effectLst/>
                        </a:rPr>
                        <a:t> que receberão uma versão das entidades </a:t>
                      </a:r>
                      <a:r>
                        <a:rPr lang="pt-BR" sz="1100" u="none" strike="noStrike" dirty="0" err="1">
                          <a:effectLst/>
                        </a:rPr>
                        <a:t>envolvidads</a:t>
                      </a:r>
                      <a:r>
                        <a:rPr lang="pt-BR" sz="1100" u="none" strike="noStrike" dirty="0">
                          <a:effectLst/>
                        </a:rPr>
                        <a:t> na página de configuração da loja (assim como suas entidades filhas) com atributos pertinentes à exibição no front (e vice-versa)</a:t>
                      </a:r>
                      <a:endParaRPr lang="pt-BR" sz="11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194302627"/>
                  </a:ext>
                </a:extLst>
              </a:tr>
            </a:tbl>
          </a:graphicData>
        </a:graphic>
      </p:graphicFrame>
    </p:spTree>
    <p:extLst>
      <p:ext uri="{BB962C8B-B14F-4D97-AF65-F5344CB8AC3E}">
        <p14:creationId xmlns:p14="http://schemas.microsoft.com/office/powerpoint/2010/main" val="41766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EF0ABB-0966-42DB-AA31-9522C2596FC3}"/>
              </a:ext>
            </a:extLst>
          </p:cNvPr>
          <p:cNvSpPr>
            <a:spLocks noGrp="1"/>
          </p:cNvSpPr>
          <p:nvPr>
            <p:ph type="title"/>
          </p:nvPr>
        </p:nvSpPr>
        <p:spPr/>
        <p:txBody>
          <a:bodyPr/>
          <a:lstStyle/>
          <a:p>
            <a:r>
              <a:rPr lang="pt-BR" dirty="0"/>
              <a:t>Proposta Comercial – Estimativa </a:t>
            </a:r>
            <a:r>
              <a:rPr lang="pt-BR" dirty="0" err="1"/>
              <a:t>Frontend</a:t>
            </a:r>
            <a:endParaRPr lang="pt-BR" dirty="0"/>
          </a:p>
        </p:txBody>
      </p:sp>
      <p:graphicFrame>
        <p:nvGraphicFramePr>
          <p:cNvPr id="4" name="Espaço Reservado para Conteúdo 3">
            <a:extLst>
              <a:ext uri="{FF2B5EF4-FFF2-40B4-BE49-F238E27FC236}">
                <a16:creationId xmlns:a16="http://schemas.microsoft.com/office/drawing/2014/main" id="{1F807A39-020C-41FE-BD93-C25BC90D2E75}"/>
              </a:ext>
            </a:extLst>
          </p:cNvPr>
          <p:cNvGraphicFramePr>
            <a:graphicFrameLocks noGrp="1"/>
          </p:cNvGraphicFramePr>
          <p:nvPr>
            <p:ph idx="1"/>
            <p:extLst>
              <p:ext uri="{D42A27DB-BD31-4B8C-83A1-F6EECF244321}">
                <p14:modId xmlns:p14="http://schemas.microsoft.com/office/powerpoint/2010/main" val="2132319504"/>
              </p:ext>
            </p:extLst>
          </p:nvPr>
        </p:nvGraphicFramePr>
        <p:xfrm>
          <a:off x="838200" y="1979736"/>
          <a:ext cx="10990903" cy="3997470"/>
        </p:xfrm>
        <a:graphic>
          <a:graphicData uri="http://schemas.openxmlformats.org/drawingml/2006/table">
            <a:tbl>
              <a:tblPr firstRow="1" firstCol="1" bandRow="1">
                <a:tableStyleId>{7DF18680-E054-41AD-8BC1-D1AEF772440D}</a:tableStyleId>
              </a:tblPr>
              <a:tblGrid>
                <a:gridCol w="110491">
                  <a:extLst>
                    <a:ext uri="{9D8B030D-6E8A-4147-A177-3AD203B41FA5}">
                      <a16:colId xmlns:a16="http://schemas.microsoft.com/office/drawing/2014/main" val="2705212309"/>
                    </a:ext>
                  </a:extLst>
                </a:gridCol>
                <a:gridCol w="2506414">
                  <a:extLst>
                    <a:ext uri="{9D8B030D-6E8A-4147-A177-3AD203B41FA5}">
                      <a16:colId xmlns:a16="http://schemas.microsoft.com/office/drawing/2014/main" val="3824841461"/>
                    </a:ext>
                  </a:extLst>
                </a:gridCol>
                <a:gridCol w="414343">
                  <a:extLst>
                    <a:ext uri="{9D8B030D-6E8A-4147-A177-3AD203B41FA5}">
                      <a16:colId xmlns:a16="http://schemas.microsoft.com/office/drawing/2014/main" val="3436476"/>
                    </a:ext>
                  </a:extLst>
                </a:gridCol>
                <a:gridCol w="414343">
                  <a:extLst>
                    <a:ext uri="{9D8B030D-6E8A-4147-A177-3AD203B41FA5}">
                      <a16:colId xmlns:a16="http://schemas.microsoft.com/office/drawing/2014/main" val="3580543562"/>
                    </a:ext>
                  </a:extLst>
                </a:gridCol>
                <a:gridCol w="464343">
                  <a:extLst>
                    <a:ext uri="{9D8B030D-6E8A-4147-A177-3AD203B41FA5}">
                      <a16:colId xmlns:a16="http://schemas.microsoft.com/office/drawing/2014/main" val="1418949386"/>
                    </a:ext>
                  </a:extLst>
                </a:gridCol>
                <a:gridCol w="104676">
                  <a:extLst>
                    <a:ext uri="{9D8B030D-6E8A-4147-A177-3AD203B41FA5}">
                      <a16:colId xmlns:a16="http://schemas.microsoft.com/office/drawing/2014/main" val="989529624"/>
                    </a:ext>
                  </a:extLst>
                </a:gridCol>
                <a:gridCol w="100315">
                  <a:extLst>
                    <a:ext uri="{9D8B030D-6E8A-4147-A177-3AD203B41FA5}">
                      <a16:colId xmlns:a16="http://schemas.microsoft.com/office/drawing/2014/main" val="1689969627"/>
                    </a:ext>
                  </a:extLst>
                </a:gridCol>
                <a:gridCol w="138702">
                  <a:extLst>
                    <a:ext uri="{9D8B030D-6E8A-4147-A177-3AD203B41FA5}">
                      <a16:colId xmlns:a16="http://schemas.microsoft.com/office/drawing/2014/main" val="1208722777"/>
                    </a:ext>
                  </a:extLst>
                </a:gridCol>
                <a:gridCol w="770730">
                  <a:extLst>
                    <a:ext uri="{9D8B030D-6E8A-4147-A177-3AD203B41FA5}">
                      <a16:colId xmlns:a16="http://schemas.microsoft.com/office/drawing/2014/main" val="48346949"/>
                    </a:ext>
                  </a:extLst>
                </a:gridCol>
                <a:gridCol w="5966546">
                  <a:extLst>
                    <a:ext uri="{9D8B030D-6E8A-4147-A177-3AD203B41FA5}">
                      <a16:colId xmlns:a16="http://schemas.microsoft.com/office/drawing/2014/main" val="1388389978"/>
                    </a:ext>
                  </a:extLst>
                </a:gridCol>
              </a:tblGrid>
              <a:tr h="91655">
                <a:tc>
                  <a:txBody>
                    <a:bodyPr/>
                    <a:lstStyle/>
                    <a:p>
                      <a:pPr algn="ctr" fontAlgn="ctr"/>
                      <a:r>
                        <a:rPr lang="pt-BR" sz="800" u="none" strike="noStrike">
                          <a:effectLst/>
                        </a:rPr>
                        <a:t>ID</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Atividade</a:t>
                      </a:r>
                      <a:endParaRPr lang="pt-BR" sz="8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Otimista</a:t>
                      </a:r>
                      <a:endParaRPr lang="pt-BR" sz="8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Realista</a:t>
                      </a:r>
                      <a:endParaRPr lang="pt-BR" sz="8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Pessimista</a:t>
                      </a:r>
                      <a:endParaRPr lang="pt-BR" sz="800" b="1" i="0" u="none" strike="noStrike">
                        <a:solidFill>
                          <a:srgbClr val="000000"/>
                        </a:solidFill>
                        <a:effectLst/>
                        <a:latin typeface="Calibri" panose="020F0502020204030204" pitchFamily="34" charset="0"/>
                      </a:endParaRPr>
                    </a:p>
                  </a:txBody>
                  <a:tcPr marL="4365" marR="4365" marT="4365" marB="0" anchor="ctr"/>
                </a:tc>
                <a:tc gridSpan="3">
                  <a:txBody>
                    <a:bodyPr/>
                    <a:lstStyle/>
                    <a:p>
                      <a:pPr algn="ctr" fontAlgn="ctr"/>
                      <a:r>
                        <a:rPr lang="pt-BR" sz="800" u="none" strike="noStrike" dirty="0">
                          <a:effectLst/>
                        </a:rPr>
                        <a:t>Certeza</a:t>
                      </a:r>
                      <a:endParaRPr lang="pt-BR" sz="800" b="1" i="0" u="none" strike="noStrike" dirty="0">
                        <a:solidFill>
                          <a:srgbClr val="000000"/>
                        </a:solidFill>
                        <a:effectLst/>
                        <a:latin typeface="Calibri" panose="020F0502020204030204" pitchFamily="34" charset="0"/>
                      </a:endParaRPr>
                    </a:p>
                  </a:txBody>
                  <a:tcPr marL="4365" marR="4365" marT="4365" marB="0" anchor="ctr"/>
                </a:tc>
                <a:tc hMerge="1">
                  <a:txBody>
                    <a:bodyPr/>
                    <a:lstStyle/>
                    <a:p>
                      <a:endParaRPr lang="pt-BR"/>
                    </a:p>
                  </a:txBody>
                  <a:tcPr/>
                </a:tc>
                <a:tc hMerge="1">
                  <a:txBody>
                    <a:bodyPr/>
                    <a:lstStyle/>
                    <a:p>
                      <a:endParaRPr lang="pt-BR"/>
                    </a:p>
                  </a:txBody>
                  <a:tcPr/>
                </a:tc>
                <a:tc>
                  <a:txBody>
                    <a:bodyPr/>
                    <a:lstStyle/>
                    <a:p>
                      <a:pPr algn="ctr" fontAlgn="ctr"/>
                      <a:r>
                        <a:rPr lang="pt-BR" sz="800" u="none" strike="noStrike">
                          <a:effectLst/>
                        </a:rPr>
                        <a:t>Média Ponderada</a:t>
                      </a:r>
                      <a:endParaRPr lang="pt-BR" sz="800" b="1"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dirty="0">
                          <a:effectLst/>
                        </a:rPr>
                        <a:t>Descrição</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791107944"/>
                  </a:ext>
                </a:extLst>
              </a:tr>
              <a:tr h="91655">
                <a:tc>
                  <a:txBody>
                    <a:bodyPr/>
                    <a:lstStyle/>
                    <a:p>
                      <a:pPr algn="r" fontAlgn="ctr"/>
                      <a:r>
                        <a:rPr lang="pt-BR" sz="800" u="none" strike="noStrike">
                          <a:effectLst/>
                        </a:rPr>
                        <a:t>40</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layout</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dirty="0">
                          <a:effectLst/>
                        </a:rPr>
                        <a:t>Desenvolvimento de layout de pagina que será aplicado em todas as páginas da visão do cliente.</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850183949"/>
                  </a:ext>
                </a:extLst>
              </a:tr>
              <a:tr h="91655">
                <a:tc>
                  <a:txBody>
                    <a:bodyPr/>
                    <a:lstStyle/>
                    <a:p>
                      <a:pPr algn="r" fontAlgn="ctr"/>
                      <a:r>
                        <a:rPr lang="pt-BR" sz="800" u="none" strike="noStrike">
                          <a:effectLst/>
                        </a:rPr>
                        <a:t>41</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home para clientes</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página home.</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969297860"/>
                  </a:ext>
                </a:extLst>
              </a:tr>
              <a:tr h="91655">
                <a:tc>
                  <a:txBody>
                    <a:bodyPr/>
                    <a:lstStyle/>
                    <a:p>
                      <a:pPr algn="r" fontAlgn="ctr"/>
                      <a:r>
                        <a:rPr lang="pt-BR" sz="800" u="none" strike="noStrike">
                          <a:effectLst/>
                        </a:rPr>
                        <a:t>42</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login</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dirty="0">
                          <a:effectLst/>
                        </a:rPr>
                        <a:t>Desenvolvimento de página de login.</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816525938"/>
                  </a:ext>
                </a:extLst>
              </a:tr>
              <a:tr h="91655">
                <a:tc>
                  <a:txBody>
                    <a:bodyPr/>
                    <a:lstStyle/>
                    <a:p>
                      <a:pPr algn="r" fontAlgn="ctr"/>
                      <a:r>
                        <a:rPr lang="pt-BR" sz="800" u="none" strike="noStrike">
                          <a:effectLst/>
                        </a:rPr>
                        <a:t>43</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 de login</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partial view com formulário de login</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337386431"/>
                  </a:ext>
                </a:extLst>
              </a:tr>
              <a:tr h="91655">
                <a:tc>
                  <a:txBody>
                    <a:bodyPr/>
                    <a:lstStyle/>
                    <a:p>
                      <a:pPr algn="r" fontAlgn="ctr"/>
                      <a:r>
                        <a:rPr lang="pt-BR" sz="800" u="none" strike="noStrike">
                          <a:effectLst/>
                        </a:rPr>
                        <a:t>44</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js validador de login</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9C57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2,8</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javascript que fará a validação do formulário de login no javascript</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858450054"/>
                  </a:ext>
                </a:extLst>
              </a:tr>
              <a:tr h="91655">
                <a:tc>
                  <a:txBody>
                    <a:bodyPr/>
                    <a:lstStyle/>
                    <a:p>
                      <a:pPr algn="r" fontAlgn="ctr"/>
                      <a:r>
                        <a:rPr lang="pt-BR" sz="800" u="none" strike="noStrike">
                          <a:effectLst/>
                        </a:rPr>
                        <a:t>45</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registro</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página que permitirá o registro de um novo cliente</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037175347"/>
                  </a:ext>
                </a:extLst>
              </a:tr>
              <a:tr h="91655">
                <a:tc>
                  <a:txBody>
                    <a:bodyPr/>
                    <a:lstStyle/>
                    <a:p>
                      <a:pPr algn="r" fontAlgn="ctr"/>
                      <a:r>
                        <a:rPr lang="pt-BR" sz="800" u="none" strike="noStrike">
                          <a:effectLst/>
                        </a:rPr>
                        <a:t>46</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js validador de registro</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6</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10</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9C57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6</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dirty="0">
                          <a:effectLst/>
                        </a:rPr>
                        <a:t>Desenvolvimento de </a:t>
                      </a:r>
                      <a:r>
                        <a:rPr lang="pt-BR" sz="800" u="none" strike="noStrike" dirty="0" err="1">
                          <a:effectLst/>
                        </a:rPr>
                        <a:t>javascript</a:t>
                      </a:r>
                      <a:r>
                        <a:rPr lang="pt-BR" sz="800" u="none" strike="noStrike" dirty="0">
                          <a:effectLst/>
                        </a:rPr>
                        <a:t> que fará a validação do formulário de registro no </a:t>
                      </a:r>
                      <a:r>
                        <a:rPr lang="pt-BR" sz="800" u="none" strike="noStrike" dirty="0" err="1">
                          <a:effectLst/>
                        </a:rPr>
                        <a:t>javascript</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679425771"/>
                  </a:ext>
                </a:extLst>
              </a:tr>
              <a:tr h="91655">
                <a:tc>
                  <a:txBody>
                    <a:bodyPr/>
                    <a:lstStyle/>
                    <a:p>
                      <a:pPr algn="r" fontAlgn="ctr"/>
                      <a:r>
                        <a:rPr lang="pt-BR" sz="800" u="none" strike="noStrike">
                          <a:effectLst/>
                        </a:rPr>
                        <a:t>47</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 partial views de formulários para as informações do cliente</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partial views para os formularios de de informações do cliente (informações pessoais, endereço, cartão de crédito, telefone)</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868228004"/>
                  </a:ext>
                </a:extLst>
              </a:tr>
              <a:tr h="91655">
                <a:tc>
                  <a:txBody>
                    <a:bodyPr/>
                    <a:lstStyle/>
                    <a:p>
                      <a:pPr algn="r" fontAlgn="ctr"/>
                      <a:r>
                        <a:rPr lang="pt-BR" sz="800" u="none" strike="noStrike">
                          <a:effectLst/>
                        </a:rPr>
                        <a:t>48</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detalhes da conta do cliente</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página que permitirá a visualização, adição, edição e exclusão das informações do cliente</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980886047"/>
                  </a:ext>
                </a:extLst>
              </a:tr>
              <a:tr h="91655">
                <a:tc>
                  <a:txBody>
                    <a:bodyPr/>
                    <a:lstStyle/>
                    <a:p>
                      <a:pPr algn="r" fontAlgn="ctr"/>
                      <a:r>
                        <a:rPr lang="pt-BR" sz="800" u="none" strike="noStrike">
                          <a:effectLst/>
                        </a:rPr>
                        <a:t>49</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views de listagem das informações do cliente</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dirty="0">
                          <a:effectLst/>
                        </a:rPr>
                        <a:t>Desenvolvimento de </a:t>
                      </a:r>
                      <a:r>
                        <a:rPr lang="pt-BR" sz="800" u="none" strike="noStrike" dirty="0" err="1">
                          <a:effectLst/>
                        </a:rPr>
                        <a:t>partial</a:t>
                      </a:r>
                      <a:r>
                        <a:rPr lang="pt-BR" sz="800" u="none" strike="noStrike" dirty="0">
                          <a:effectLst/>
                        </a:rPr>
                        <a:t> </a:t>
                      </a:r>
                      <a:r>
                        <a:rPr lang="pt-BR" sz="800" u="none" strike="noStrike" dirty="0" err="1">
                          <a:effectLst/>
                        </a:rPr>
                        <a:t>views</a:t>
                      </a:r>
                      <a:r>
                        <a:rPr lang="pt-BR" sz="800" u="none" strike="noStrike" dirty="0">
                          <a:effectLst/>
                        </a:rPr>
                        <a:t> que listarão as informações do cliente(endereços, cartões de crédito, telefones)</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274905812"/>
                  </a:ext>
                </a:extLst>
              </a:tr>
              <a:tr h="91655">
                <a:tc>
                  <a:txBody>
                    <a:bodyPr/>
                    <a:lstStyle/>
                    <a:p>
                      <a:pPr algn="r" fontAlgn="ctr"/>
                      <a:r>
                        <a:rPr lang="pt-BR" sz="800" u="none" strike="noStrike">
                          <a:effectLst/>
                        </a:rPr>
                        <a:t>50</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views de edição/adição de informações do cliente</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partial views que permitirão a adição e edição de informações do cliente (endereços, cartões de crédito, telefones)</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370124927"/>
                  </a:ext>
                </a:extLst>
              </a:tr>
              <a:tr h="91655">
                <a:tc>
                  <a:txBody>
                    <a:bodyPr/>
                    <a:lstStyle/>
                    <a:p>
                      <a:pPr algn="r" fontAlgn="ctr"/>
                      <a:r>
                        <a:rPr lang="pt-BR" sz="800" u="none" strike="noStrike">
                          <a:effectLst/>
                        </a:rPr>
                        <a:t>51</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 de pedido de troca de item em pedido</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partial view que mostrará um item selecionado de um pedido e permitirá o pedido de troca</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233237623"/>
                  </a:ext>
                </a:extLst>
              </a:tr>
              <a:tr h="91655">
                <a:tc>
                  <a:txBody>
                    <a:bodyPr/>
                    <a:lstStyle/>
                    <a:p>
                      <a:pPr algn="r" fontAlgn="ctr"/>
                      <a:r>
                        <a:rPr lang="pt-BR" sz="800" u="none" strike="noStrike">
                          <a:effectLst/>
                        </a:rPr>
                        <a:t>52</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js carregador de partial views em modal na pág de detalhes do cliente </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javascript que carregará as partial views no modal da página de detalhes quando solicitado, assim como as apagará  quando o modal for fechado</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586258571"/>
                  </a:ext>
                </a:extLst>
              </a:tr>
              <a:tr h="91655">
                <a:tc>
                  <a:txBody>
                    <a:bodyPr/>
                    <a:lstStyle/>
                    <a:p>
                      <a:pPr algn="r" fontAlgn="ctr"/>
                      <a:r>
                        <a:rPr lang="pt-BR" sz="800" u="none" strike="noStrike">
                          <a:effectLst/>
                        </a:rPr>
                        <a:t>53</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js validador de edição das informações do cliente</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6</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10</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9C5700"/>
                        </a:solidFill>
                        <a:effectLst/>
                        <a:latin typeface="Calibri" panose="020F0502020204030204" pitchFamily="34" charset="0"/>
                      </a:endParaRPr>
                    </a:p>
                  </a:txBody>
                  <a:tcPr marL="4365" marR="4365" marT="4365" marB="0" anchor="ctr"/>
                </a:tc>
                <a:tc>
                  <a:txBody>
                    <a:bodyPr/>
                    <a:lstStyle/>
                    <a:p>
                      <a:pPr algn="l"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6</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javascript que fará a validação do formulários de adição/edição de informações do cliente no javascript</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729221618"/>
                  </a:ext>
                </a:extLst>
              </a:tr>
              <a:tr h="91655">
                <a:tc>
                  <a:txBody>
                    <a:bodyPr/>
                    <a:lstStyle/>
                    <a:p>
                      <a:pPr algn="r" fontAlgn="ctr"/>
                      <a:r>
                        <a:rPr lang="pt-BR" sz="800" u="none" strike="noStrike">
                          <a:effectLst/>
                        </a:rPr>
                        <a:t>54</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loja</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página de loja, que listará os livros e permitirá a inserção de parametros de filtragem para buscas.</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784907405"/>
                  </a:ext>
                </a:extLst>
              </a:tr>
              <a:tr h="91655">
                <a:tc>
                  <a:txBody>
                    <a:bodyPr/>
                    <a:lstStyle/>
                    <a:p>
                      <a:pPr algn="r" fontAlgn="ctr"/>
                      <a:r>
                        <a:rPr lang="pt-BR" sz="800" u="none" strike="noStrike">
                          <a:effectLst/>
                        </a:rPr>
                        <a:t>55</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 de filtragem de livros</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dirty="0">
                          <a:effectLst/>
                        </a:rPr>
                        <a:t>Desenvolvimento de </a:t>
                      </a:r>
                      <a:r>
                        <a:rPr lang="pt-BR" sz="800" u="none" strike="noStrike" dirty="0" err="1">
                          <a:effectLst/>
                        </a:rPr>
                        <a:t>partial</a:t>
                      </a:r>
                      <a:r>
                        <a:rPr lang="pt-BR" sz="800" u="none" strike="noStrike" dirty="0">
                          <a:effectLst/>
                        </a:rPr>
                        <a:t> </a:t>
                      </a:r>
                      <a:r>
                        <a:rPr lang="pt-BR" sz="800" u="none" strike="noStrike" dirty="0" err="1">
                          <a:effectLst/>
                        </a:rPr>
                        <a:t>view</a:t>
                      </a:r>
                      <a:r>
                        <a:rPr lang="pt-BR" sz="800" u="none" strike="noStrike" dirty="0">
                          <a:effectLst/>
                        </a:rPr>
                        <a:t> com </a:t>
                      </a:r>
                      <a:r>
                        <a:rPr lang="pt-BR" sz="800" u="none" strike="noStrike" dirty="0" err="1">
                          <a:effectLst/>
                        </a:rPr>
                        <a:t>furmulário</a:t>
                      </a:r>
                      <a:r>
                        <a:rPr lang="pt-BR" sz="800" u="none" strike="noStrike" dirty="0">
                          <a:effectLst/>
                        </a:rPr>
                        <a:t> com campos de filtragem de livros</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493374737"/>
                  </a:ext>
                </a:extLst>
              </a:tr>
              <a:tr h="91655">
                <a:tc>
                  <a:txBody>
                    <a:bodyPr/>
                    <a:lstStyle/>
                    <a:p>
                      <a:pPr algn="r" fontAlgn="ctr"/>
                      <a:r>
                        <a:rPr lang="pt-BR" sz="800" u="none" strike="noStrike">
                          <a:effectLst/>
                        </a:rPr>
                        <a:t>56</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views de listagem de cards de livros e de card de livro</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uma partial view que mostrará resumo das infos do livro em um card, e uma partial view que listará várias desses cards em uma grade</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061300864"/>
                  </a:ext>
                </a:extLst>
              </a:tr>
              <a:tr h="91655">
                <a:tc>
                  <a:txBody>
                    <a:bodyPr/>
                    <a:lstStyle/>
                    <a:p>
                      <a:pPr algn="r" fontAlgn="ctr"/>
                      <a:r>
                        <a:rPr lang="pt-BR" sz="800" u="none" strike="noStrike">
                          <a:effectLst/>
                        </a:rPr>
                        <a:t>57</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detalhes do livro</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página que exibe os detalhes de um livro, e permite o cliente adicionar uma quantia ao carrinho ou comprar agora</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154393535"/>
                  </a:ext>
                </a:extLst>
              </a:tr>
              <a:tr h="91655">
                <a:tc>
                  <a:txBody>
                    <a:bodyPr/>
                    <a:lstStyle/>
                    <a:p>
                      <a:pPr algn="r" fontAlgn="ctr"/>
                      <a:r>
                        <a:rPr lang="pt-BR" sz="800" u="none" strike="noStrike">
                          <a:effectLst/>
                        </a:rPr>
                        <a:t>58</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página de finalização de compra</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página que permitrá a finalização de compras, mediante a seleção de um endereço e de um cartão (também será possível selecionar cupons para uso)</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119822710"/>
                  </a:ext>
                </a:extLst>
              </a:tr>
              <a:tr h="91655">
                <a:tc>
                  <a:txBody>
                    <a:bodyPr/>
                    <a:lstStyle/>
                    <a:p>
                      <a:pPr algn="r" fontAlgn="ctr"/>
                      <a:r>
                        <a:rPr lang="pt-BR" sz="800" u="none" strike="noStrike">
                          <a:effectLst/>
                        </a:rPr>
                        <a:t>59</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views de uso e cancelamento de uso de cupons</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a:effectLst/>
                        </a:rPr>
                        <a:t>Desenvolvimento de uma partial view que permitirá a seleção de um cupom relacionado à conta do cliente para uso, assim como uma partial view que confirmará a remoção de um cupom do pedido</a:t>
                      </a:r>
                      <a:endParaRPr lang="pt-BR" sz="8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355033890"/>
                  </a:ext>
                </a:extLst>
              </a:tr>
              <a:tr h="91655">
                <a:tc>
                  <a:txBody>
                    <a:bodyPr/>
                    <a:lstStyle/>
                    <a:p>
                      <a:pPr algn="r" fontAlgn="ctr"/>
                      <a:r>
                        <a:rPr lang="pt-BR" sz="800" u="none" strike="noStrike">
                          <a:effectLst/>
                        </a:rPr>
                        <a:t>60</a:t>
                      </a:r>
                      <a:endParaRPr lang="pt-BR" sz="8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800" u="none" strike="noStrike">
                          <a:effectLst/>
                        </a:rPr>
                        <a:t>Desenvolver partial views de seleção de endereços e cartões</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1</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3</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4</a:t>
                      </a: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8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800" u="none" strike="noStrike">
                          <a:effectLst/>
                        </a:rPr>
                        <a:t>:)</a:t>
                      </a:r>
                      <a:endParaRPr lang="pt-BR" sz="8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800" u="none" strike="noStrike">
                          <a:effectLst/>
                        </a:rPr>
                        <a:t>2</a:t>
                      </a:r>
                      <a:endParaRPr lang="pt-BR" sz="8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800" u="none" strike="noStrike" dirty="0">
                          <a:effectLst/>
                        </a:rPr>
                        <a:t>Desenvolvimento de </a:t>
                      </a:r>
                      <a:r>
                        <a:rPr lang="pt-BR" sz="800" u="none" strike="noStrike" dirty="0" err="1">
                          <a:effectLst/>
                        </a:rPr>
                        <a:t>partial</a:t>
                      </a:r>
                      <a:r>
                        <a:rPr lang="pt-BR" sz="800" u="none" strike="noStrike" dirty="0">
                          <a:effectLst/>
                        </a:rPr>
                        <a:t> </a:t>
                      </a:r>
                      <a:r>
                        <a:rPr lang="pt-BR" sz="800" u="none" strike="noStrike" dirty="0" err="1">
                          <a:effectLst/>
                        </a:rPr>
                        <a:t>views</a:t>
                      </a:r>
                      <a:r>
                        <a:rPr lang="pt-BR" sz="800" u="none" strike="noStrike" dirty="0">
                          <a:effectLst/>
                        </a:rPr>
                        <a:t> que listarão os endereços e cartões e crédito do cliente para que ele selecione quais usar no pedido</a:t>
                      </a:r>
                      <a:endParaRPr lang="pt-BR" sz="8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779877557"/>
                  </a:ext>
                </a:extLst>
              </a:tr>
            </a:tbl>
          </a:graphicData>
        </a:graphic>
      </p:graphicFrame>
    </p:spTree>
    <p:extLst>
      <p:ext uri="{BB962C8B-B14F-4D97-AF65-F5344CB8AC3E}">
        <p14:creationId xmlns:p14="http://schemas.microsoft.com/office/powerpoint/2010/main" val="160259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3C5815-918C-4774-BAEB-9DA8CC36740B}"/>
              </a:ext>
            </a:extLst>
          </p:cNvPr>
          <p:cNvSpPr>
            <a:spLocks noGrp="1"/>
          </p:cNvSpPr>
          <p:nvPr>
            <p:ph type="title"/>
          </p:nvPr>
        </p:nvSpPr>
        <p:spPr/>
        <p:txBody>
          <a:bodyPr/>
          <a:lstStyle/>
          <a:p>
            <a:r>
              <a:rPr lang="pt-BR" dirty="0"/>
              <a:t>Proposta Comercial – Estimativa </a:t>
            </a:r>
            <a:r>
              <a:rPr lang="pt-BR" dirty="0" err="1"/>
              <a:t>Frontend</a:t>
            </a:r>
            <a:endParaRPr lang="pt-BR" dirty="0"/>
          </a:p>
        </p:txBody>
      </p:sp>
      <p:graphicFrame>
        <p:nvGraphicFramePr>
          <p:cNvPr id="4" name="Espaço Reservado para Conteúdo 3">
            <a:extLst>
              <a:ext uri="{FF2B5EF4-FFF2-40B4-BE49-F238E27FC236}">
                <a16:creationId xmlns:a16="http://schemas.microsoft.com/office/drawing/2014/main" id="{15D97D70-B641-4BB7-9790-4B5ABB03B675}"/>
              </a:ext>
            </a:extLst>
          </p:cNvPr>
          <p:cNvGraphicFramePr>
            <a:graphicFrameLocks noGrp="1"/>
          </p:cNvGraphicFramePr>
          <p:nvPr>
            <p:ph idx="1"/>
            <p:extLst>
              <p:ext uri="{D42A27DB-BD31-4B8C-83A1-F6EECF244321}">
                <p14:modId xmlns:p14="http://schemas.microsoft.com/office/powerpoint/2010/main" val="1018437063"/>
              </p:ext>
            </p:extLst>
          </p:nvPr>
        </p:nvGraphicFramePr>
        <p:xfrm>
          <a:off x="487123" y="1904375"/>
          <a:ext cx="11217753" cy="3636000"/>
        </p:xfrm>
        <a:graphic>
          <a:graphicData uri="http://schemas.openxmlformats.org/drawingml/2006/table">
            <a:tbl>
              <a:tblPr firstRow="1" firstCol="1" bandRow="1">
                <a:tableStyleId>{7DF18680-E054-41AD-8BC1-D1AEF772440D}</a:tableStyleId>
              </a:tblPr>
              <a:tblGrid>
                <a:gridCol w="148430">
                  <a:extLst>
                    <a:ext uri="{9D8B030D-6E8A-4147-A177-3AD203B41FA5}">
                      <a16:colId xmlns:a16="http://schemas.microsoft.com/office/drawing/2014/main" val="1879945429"/>
                    </a:ext>
                  </a:extLst>
                </a:gridCol>
                <a:gridCol w="2506414">
                  <a:extLst>
                    <a:ext uri="{9D8B030D-6E8A-4147-A177-3AD203B41FA5}">
                      <a16:colId xmlns:a16="http://schemas.microsoft.com/office/drawing/2014/main" val="748024648"/>
                    </a:ext>
                  </a:extLst>
                </a:gridCol>
                <a:gridCol w="414343">
                  <a:extLst>
                    <a:ext uri="{9D8B030D-6E8A-4147-A177-3AD203B41FA5}">
                      <a16:colId xmlns:a16="http://schemas.microsoft.com/office/drawing/2014/main" val="3711712747"/>
                    </a:ext>
                  </a:extLst>
                </a:gridCol>
                <a:gridCol w="414343">
                  <a:extLst>
                    <a:ext uri="{9D8B030D-6E8A-4147-A177-3AD203B41FA5}">
                      <a16:colId xmlns:a16="http://schemas.microsoft.com/office/drawing/2014/main" val="1482677418"/>
                    </a:ext>
                  </a:extLst>
                </a:gridCol>
                <a:gridCol w="521492">
                  <a:extLst>
                    <a:ext uri="{9D8B030D-6E8A-4147-A177-3AD203B41FA5}">
                      <a16:colId xmlns:a16="http://schemas.microsoft.com/office/drawing/2014/main" val="1113862252"/>
                    </a:ext>
                  </a:extLst>
                </a:gridCol>
                <a:gridCol w="104676">
                  <a:extLst>
                    <a:ext uri="{9D8B030D-6E8A-4147-A177-3AD203B41FA5}">
                      <a16:colId xmlns:a16="http://schemas.microsoft.com/office/drawing/2014/main" val="3233638443"/>
                    </a:ext>
                  </a:extLst>
                </a:gridCol>
                <a:gridCol w="100315">
                  <a:extLst>
                    <a:ext uri="{9D8B030D-6E8A-4147-A177-3AD203B41FA5}">
                      <a16:colId xmlns:a16="http://schemas.microsoft.com/office/drawing/2014/main" val="3842079755"/>
                    </a:ext>
                  </a:extLst>
                </a:gridCol>
                <a:gridCol w="179977">
                  <a:extLst>
                    <a:ext uri="{9D8B030D-6E8A-4147-A177-3AD203B41FA5}">
                      <a16:colId xmlns:a16="http://schemas.microsoft.com/office/drawing/2014/main" val="573939674"/>
                    </a:ext>
                  </a:extLst>
                </a:gridCol>
                <a:gridCol w="861217">
                  <a:extLst>
                    <a:ext uri="{9D8B030D-6E8A-4147-A177-3AD203B41FA5}">
                      <a16:colId xmlns:a16="http://schemas.microsoft.com/office/drawing/2014/main" val="1224920935"/>
                    </a:ext>
                  </a:extLst>
                </a:gridCol>
                <a:gridCol w="5966546">
                  <a:extLst>
                    <a:ext uri="{9D8B030D-6E8A-4147-A177-3AD203B41FA5}">
                      <a16:colId xmlns:a16="http://schemas.microsoft.com/office/drawing/2014/main" val="2644723014"/>
                    </a:ext>
                  </a:extLst>
                </a:gridCol>
              </a:tblGrid>
              <a:tr h="91655">
                <a:tc>
                  <a:txBody>
                    <a:bodyPr/>
                    <a:lstStyle/>
                    <a:p>
                      <a:pPr algn="r" fontAlgn="ctr"/>
                      <a:r>
                        <a:rPr lang="pt-BR" sz="900" b="1" u="none" strike="noStrike" dirty="0">
                          <a:solidFill>
                            <a:srgbClr val="4472C4"/>
                          </a:solidFill>
                          <a:effectLst/>
                        </a:rPr>
                        <a:t>ID</a:t>
                      </a:r>
                      <a:endParaRPr lang="pt-BR" sz="900" b="1" i="0" u="none" strike="noStrike" dirty="0">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b="0" u="none" strike="noStrike" dirty="0">
                          <a:solidFill>
                            <a:srgbClr val="000000"/>
                          </a:solidFill>
                          <a:effectLst/>
                        </a:rPr>
                        <a:t>Atividade</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b="0" u="none" strike="noStrike" dirty="0">
                          <a:solidFill>
                            <a:srgbClr val="000000"/>
                          </a:solidFill>
                          <a:effectLst/>
                        </a:rPr>
                        <a:t>Otimista</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b="0" u="none" strike="noStrike" dirty="0">
                          <a:solidFill>
                            <a:srgbClr val="000000"/>
                          </a:solidFill>
                          <a:effectLst/>
                        </a:rPr>
                        <a:t>Realista</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b="0" u="none" strike="noStrike" dirty="0">
                          <a:solidFill>
                            <a:srgbClr val="000000"/>
                          </a:solidFill>
                          <a:effectLst/>
                        </a:rPr>
                        <a:t>Pessimista</a:t>
                      </a:r>
                      <a:endParaRPr lang="pt-BR" sz="900" b="0" i="0" u="none" strike="noStrike" dirty="0">
                        <a:solidFill>
                          <a:srgbClr val="000000"/>
                        </a:solidFill>
                        <a:effectLst/>
                        <a:latin typeface="Calibri" panose="020F0502020204030204" pitchFamily="34" charset="0"/>
                      </a:endParaRPr>
                    </a:p>
                  </a:txBody>
                  <a:tcPr marL="4365" marR="4365" marT="4365" marB="0" anchor="ctr"/>
                </a:tc>
                <a:tc gridSpan="3">
                  <a:txBody>
                    <a:bodyPr/>
                    <a:lstStyle/>
                    <a:p>
                      <a:pPr algn="ctr" fontAlgn="ctr"/>
                      <a:r>
                        <a:rPr lang="pt-BR" sz="900" b="0" u="none" strike="noStrike" dirty="0">
                          <a:solidFill>
                            <a:srgbClr val="000000"/>
                          </a:solidFill>
                          <a:effectLst/>
                        </a:rPr>
                        <a:t>Certeza</a:t>
                      </a:r>
                      <a:endParaRPr lang="pt-BR" sz="9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11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1100" b="0" i="0" u="none" strike="noStrike" dirty="0">
                        <a:solidFill>
                          <a:srgbClr val="006100"/>
                        </a:solidFill>
                        <a:effectLst/>
                        <a:latin typeface="Calibri" panose="020F0502020204030204" pitchFamily="34" charset="0"/>
                      </a:endParaRPr>
                    </a:p>
                  </a:txBody>
                  <a:tcPr marL="4365" marR="4365" marT="4365" marB="0" anchor="ctr"/>
                </a:tc>
                <a:tc>
                  <a:txBody>
                    <a:bodyPr/>
                    <a:lstStyle/>
                    <a:p>
                      <a:pPr algn="r" fontAlgn="b"/>
                      <a:r>
                        <a:rPr lang="pt-BR" sz="900" b="0" u="none" strike="noStrike" dirty="0">
                          <a:solidFill>
                            <a:srgbClr val="000000"/>
                          </a:solidFill>
                          <a:effectLst/>
                        </a:rPr>
                        <a:t>Média Ponderada</a:t>
                      </a:r>
                      <a:endParaRPr lang="pt-BR" sz="900" b="0" i="0" u="none" strike="noStrike" dirty="0">
                        <a:solidFill>
                          <a:srgbClr val="000000"/>
                        </a:solidFill>
                        <a:effectLst/>
                        <a:latin typeface="Calibri" panose="020F0502020204030204" pitchFamily="34" charset="0"/>
                      </a:endParaRPr>
                    </a:p>
                  </a:txBody>
                  <a:tcPr marL="4365" marR="4365" marT="4365" marB="0" anchor="b"/>
                </a:tc>
                <a:tc>
                  <a:txBody>
                    <a:bodyPr/>
                    <a:lstStyle/>
                    <a:p>
                      <a:pPr algn="l" fontAlgn="ctr"/>
                      <a:r>
                        <a:rPr lang="pt-BR" sz="900" b="0" u="none" strike="noStrike" dirty="0">
                          <a:solidFill>
                            <a:srgbClr val="000000"/>
                          </a:solidFill>
                          <a:effectLst/>
                        </a:rPr>
                        <a:t>Descrição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637973692"/>
                  </a:ext>
                </a:extLst>
              </a:tr>
              <a:tr h="91655">
                <a:tc>
                  <a:txBody>
                    <a:bodyPr/>
                    <a:lstStyle/>
                    <a:p>
                      <a:pPr algn="r" fontAlgn="ctr"/>
                      <a:r>
                        <a:rPr lang="pt-BR" sz="900" u="none" strike="noStrike">
                          <a:effectLst/>
                        </a:rPr>
                        <a:t>61</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dirty="0">
                          <a:effectLst/>
                        </a:rPr>
                        <a:t>Desenvolver </a:t>
                      </a:r>
                      <a:r>
                        <a:rPr lang="pt-BR" sz="900" u="none" strike="noStrike" dirty="0" err="1">
                          <a:effectLst/>
                        </a:rPr>
                        <a:t>partial</a:t>
                      </a:r>
                      <a:r>
                        <a:rPr lang="pt-BR" sz="900" u="none" strike="noStrike" dirty="0">
                          <a:effectLst/>
                        </a:rPr>
                        <a:t> </a:t>
                      </a:r>
                      <a:r>
                        <a:rPr lang="pt-BR" sz="900" u="none" strike="noStrike" dirty="0" err="1">
                          <a:effectLst/>
                        </a:rPr>
                        <a:t>view</a:t>
                      </a:r>
                      <a:r>
                        <a:rPr lang="pt-BR" sz="900" u="none" strike="noStrike" dirty="0">
                          <a:effectLst/>
                        </a:rPr>
                        <a:t> de cálculo de cep</a:t>
                      </a:r>
                      <a:endParaRPr lang="pt-BR" sz="9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partial</a:t>
                      </a:r>
                      <a:r>
                        <a:rPr lang="pt-BR" sz="900" u="none" strike="noStrike" dirty="0">
                          <a:effectLst/>
                        </a:rPr>
                        <a:t> </a:t>
                      </a:r>
                      <a:r>
                        <a:rPr lang="pt-BR" sz="900" u="none" strike="noStrike" dirty="0" err="1">
                          <a:effectLst/>
                        </a:rPr>
                        <a:t>view</a:t>
                      </a:r>
                      <a:r>
                        <a:rPr lang="pt-BR" sz="900" u="none" strike="noStrike" dirty="0">
                          <a:effectLst/>
                        </a:rPr>
                        <a:t> que permitirá a inserção de um cep, para o qual o sistema calculará um frete</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820706076"/>
                  </a:ext>
                </a:extLst>
              </a:tr>
              <a:tr h="183310">
                <a:tc>
                  <a:txBody>
                    <a:bodyPr/>
                    <a:lstStyle/>
                    <a:p>
                      <a:pPr algn="r" fontAlgn="ctr"/>
                      <a:r>
                        <a:rPr lang="pt-BR" sz="900" u="none" strike="noStrike">
                          <a:effectLst/>
                        </a:rPr>
                        <a:t>62</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js carregador de partial views em modal na pág de finalização de compras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javascript</a:t>
                      </a:r>
                      <a:r>
                        <a:rPr lang="pt-BR" sz="900" u="none" strike="noStrike" dirty="0">
                          <a:effectLst/>
                        </a:rPr>
                        <a:t> que carregará as </a:t>
                      </a:r>
                      <a:r>
                        <a:rPr lang="pt-BR" sz="900" u="none" strike="noStrike" dirty="0" err="1">
                          <a:effectLst/>
                        </a:rPr>
                        <a:t>partial</a:t>
                      </a:r>
                      <a:r>
                        <a:rPr lang="pt-BR" sz="900" u="none" strike="noStrike" dirty="0">
                          <a:effectLst/>
                        </a:rPr>
                        <a:t> </a:t>
                      </a:r>
                      <a:r>
                        <a:rPr lang="pt-BR" sz="900" u="none" strike="noStrike" dirty="0" err="1">
                          <a:effectLst/>
                        </a:rPr>
                        <a:t>views</a:t>
                      </a:r>
                      <a:r>
                        <a:rPr lang="pt-BR" sz="900" u="none" strike="noStrike" dirty="0">
                          <a:effectLst/>
                        </a:rPr>
                        <a:t> no modal da página de finalização de compra quando solicitado, assim como as apagará  quando o modal for fechado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91715632"/>
                  </a:ext>
                </a:extLst>
              </a:tr>
              <a:tr h="91655">
                <a:tc>
                  <a:txBody>
                    <a:bodyPr/>
                    <a:lstStyle/>
                    <a:p>
                      <a:pPr algn="r" fontAlgn="ctr"/>
                      <a:r>
                        <a:rPr lang="pt-BR" sz="900" u="none" strike="noStrike">
                          <a:effectLst/>
                        </a:rPr>
                        <a:t>63</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página de layout de admin</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layout de pagina que será aplicado em todas as páginas da visão do administrador.</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146930654"/>
                  </a:ext>
                </a:extLst>
              </a:tr>
              <a:tr h="91655">
                <a:tc>
                  <a:txBody>
                    <a:bodyPr/>
                    <a:lstStyle/>
                    <a:p>
                      <a:pPr algn="r" fontAlgn="ctr"/>
                      <a:r>
                        <a:rPr lang="pt-BR" sz="900" u="none" strike="noStrike">
                          <a:effectLst/>
                        </a:rPr>
                        <a:t>64</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página home para admins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página home para admins, que conterá um gráfico com informações referentes as vendas recentes da loja exibidas em gráficos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237278803"/>
                  </a:ext>
                </a:extLst>
              </a:tr>
              <a:tr h="91655">
                <a:tc>
                  <a:txBody>
                    <a:bodyPr/>
                    <a:lstStyle/>
                    <a:p>
                      <a:pPr algn="r" fontAlgn="ctr"/>
                      <a:r>
                        <a:rPr lang="pt-BR" sz="900" u="none" strike="noStrike">
                          <a:effectLst/>
                        </a:rPr>
                        <a:t>65</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js carregador de informações nos gráficos da página admin</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javascript que carregará os dados nos gráficos da página home do administrador.</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570915165"/>
                  </a:ext>
                </a:extLst>
              </a:tr>
              <a:tr h="91655">
                <a:tc>
                  <a:txBody>
                    <a:bodyPr/>
                    <a:lstStyle/>
                    <a:p>
                      <a:pPr algn="r" fontAlgn="ctr"/>
                      <a:r>
                        <a:rPr lang="pt-BR" sz="900" u="none" strike="noStrike">
                          <a:effectLst/>
                        </a:rPr>
                        <a:t>66</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página de pedidos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página de pedidos que permitirá o administrador alterar o status de pedidos, assim como permitirá que ele filtre e busque por pedidos em específico</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199712706"/>
                  </a:ext>
                </a:extLst>
              </a:tr>
              <a:tr h="91655">
                <a:tc>
                  <a:txBody>
                    <a:bodyPr/>
                    <a:lstStyle/>
                    <a:p>
                      <a:pPr algn="r" fontAlgn="ctr"/>
                      <a:r>
                        <a:rPr lang="pt-BR" sz="900" u="none" strike="noStrike">
                          <a:effectLst/>
                        </a:rPr>
                        <a:t>67</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partial views de listagem de pedidos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partial</a:t>
                      </a:r>
                      <a:r>
                        <a:rPr lang="pt-BR" sz="900" u="none" strike="noStrike" dirty="0">
                          <a:effectLst/>
                        </a:rPr>
                        <a:t> </a:t>
                      </a:r>
                      <a:r>
                        <a:rPr lang="pt-BR" sz="900" u="none" strike="noStrike" dirty="0" err="1">
                          <a:effectLst/>
                        </a:rPr>
                        <a:t>view</a:t>
                      </a:r>
                      <a:r>
                        <a:rPr lang="pt-BR" sz="900" u="none" strike="noStrike" dirty="0">
                          <a:effectLst/>
                        </a:rPr>
                        <a:t> com tabela para os pedidos, e formulário de filtragem de pedidos</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897540466"/>
                  </a:ext>
                </a:extLst>
              </a:tr>
              <a:tr h="91655">
                <a:tc>
                  <a:txBody>
                    <a:bodyPr/>
                    <a:lstStyle/>
                    <a:p>
                      <a:pPr algn="r" fontAlgn="ctr"/>
                      <a:r>
                        <a:rPr lang="pt-BR" sz="900" u="none" strike="noStrike">
                          <a:effectLst/>
                        </a:rPr>
                        <a:t>68</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partial views de visualização e processamento de pedidos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partial view que mostrará os detalhes de um pedido selecionado, assim como uma partial view responsável pelo processamento de pedidos</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40215741"/>
                  </a:ext>
                </a:extLst>
              </a:tr>
              <a:tr h="91655">
                <a:tc>
                  <a:txBody>
                    <a:bodyPr/>
                    <a:lstStyle/>
                    <a:p>
                      <a:pPr algn="r" fontAlgn="ctr"/>
                      <a:r>
                        <a:rPr lang="pt-BR" sz="900" u="none" strike="noStrike">
                          <a:effectLst/>
                        </a:rPr>
                        <a:t>69</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js carregador de partial views em modal na pág de pedidos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javascript que carregará as partial views no modal da página de pedidos quando solicitado, assim como as apagará  quando o modal for fechado</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765676553"/>
                  </a:ext>
                </a:extLst>
              </a:tr>
              <a:tr h="91655">
                <a:tc>
                  <a:txBody>
                    <a:bodyPr/>
                    <a:lstStyle/>
                    <a:p>
                      <a:pPr algn="r" fontAlgn="ctr"/>
                      <a:r>
                        <a:rPr lang="pt-BR" sz="900" u="none" strike="noStrike">
                          <a:effectLst/>
                        </a:rPr>
                        <a:t>70</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página de clientes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a:effectLst/>
                        </a:rPr>
                        <a:t>Desenvolvimento de página de clientes que permitirá o administrador inativar e visualizar clientes, assim como permitirá que ele filtre e busque por clientes em específico</a:t>
                      </a:r>
                      <a:endParaRPr lang="pt-BR" sz="9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032463292"/>
                  </a:ext>
                </a:extLst>
              </a:tr>
              <a:tr h="91655">
                <a:tc>
                  <a:txBody>
                    <a:bodyPr/>
                    <a:lstStyle/>
                    <a:p>
                      <a:pPr algn="r" fontAlgn="ctr"/>
                      <a:r>
                        <a:rPr lang="pt-BR" sz="900" u="none" strike="noStrike">
                          <a:effectLst/>
                        </a:rPr>
                        <a:t>71</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partial views de listagem de clientes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partial</a:t>
                      </a:r>
                      <a:r>
                        <a:rPr lang="pt-BR" sz="900" u="none" strike="noStrike" dirty="0">
                          <a:effectLst/>
                        </a:rPr>
                        <a:t> </a:t>
                      </a:r>
                      <a:r>
                        <a:rPr lang="pt-BR" sz="900" u="none" strike="noStrike" dirty="0" err="1">
                          <a:effectLst/>
                        </a:rPr>
                        <a:t>view</a:t>
                      </a:r>
                      <a:r>
                        <a:rPr lang="pt-BR" sz="900" u="none" strike="noStrike" dirty="0">
                          <a:effectLst/>
                        </a:rPr>
                        <a:t> com tabela para os clientes, e formulário de filtragem de clientes</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429344600"/>
                  </a:ext>
                </a:extLst>
              </a:tr>
              <a:tr h="91655">
                <a:tc>
                  <a:txBody>
                    <a:bodyPr/>
                    <a:lstStyle/>
                    <a:p>
                      <a:pPr algn="r" fontAlgn="ctr"/>
                      <a:r>
                        <a:rPr lang="pt-BR" sz="900" u="none" strike="noStrike">
                          <a:effectLst/>
                        </a:rPr>
                        <a:t>72</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Desenvolvier partial views de detalhes de cliiente</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partial</a:t>
                      </a:r>
                      <a:r>
                        <a:rPr lang="pt-BR" sz="900" u="none" strike="noStrike" dirty="0">
                          <a:effectLst/>
                        </a:rPr>
                        <a:t> </a:t>
                      </a:r>
                      <a:r>
                        <a:rPr lang="pt-BR" sz="900" u="none" strike="noStrike" dirty="0" err="1">
                          <a:effectLst/>
                        </a:rPr>
                        <a:t>view</a:t>
                      </a:r>
                      <a:r>
                        <a:rPr lang="pt-BR" sz="900" u="none" strike="noStrike" dirty="0">
                          <a:effectLst/>
                        </a:rPr>
                        <a:t> que exibirá os detalhes de um cliente</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709095970"/>
                  </a:ext>
                </a:extLst>
              </a:tr>
              <a:tr h="91655">
                <a:tc>
                  <a:txBody>
                    <a:bodyPr/>
                    <a:lstStyle/>
                    <a:p>
                      <a:pPr algn="r" fontAlgn="ctr"/>
                      <a:r>
                        <a:rPr lang="pt-BR" sz="900" u="none" strike="noStrike">
                          <a:effectLst/>
                        </a:rPr>
                        <a:t>73</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partial views de listagem das informações do cliente (visão admin)</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partial</a:t>
                      </a:r>
                      <a:r>
                        <a:rPr lang="pt-BR" sz="900" u="none" strike="noStrike" dirty="0">
                          <a:effectLst/>
                        </a:rPr>
                        <a:t> </a:t>
                      </a:r>
                      <a:r>
                        <a:rPr lang="pt-BR" sz="900" u="none" strike="noStrike" dirty="0" err="1">
                          <a:effectLst/>
                        </a:rPr>
                        <a:t>views</a:t>
                      </a:r>
                      <a:r>
                        <a:rPr lang="pt-BR" sz="900" u="none" strike="noStrike" dirty="0">
                          <a:effectLst/>
                        </a:rPr>
                        <a:t> que listarão as informações do cliente(endereços, cartões de crédito, telefones), mas que não conterá botões de edição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23385819"/>
                  </a:ext>
                </a:extLst>
              </a:tr>
              <a:tr h="91655">
                <a:tc>
                  <a:txBody>
                    <a:bodyPr/>
                    <a:lstStyle/>
                    <a:p>
                      <a:pPr algn="r" fontAlgn="ctr"/>
                      <a:r>
                        <a:rPr lang="pt-BR" sz="900" u="none" strike="noStrike">
                          <a:effectLst/>
                        </a:rPr>
                        <a:t>74</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js carregador de partial views em modal na pág de clientes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6</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10</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4,4</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a:t>
                      </a:r>
                      <a:r>
                        <a:rPr lang="pt-BR" sz="900" u="none" strike="noStrike" dirty="0" err="1">
                          <a:effectLst/>
                        </a:rPr>
                        <a:t>javascript</a:t>
                      </a:r>
                      <a:r>
                        <a:rPr lang="pt-BR" sz="900" u="none" strike="noStrike" dirty="0">
                          <a:effectLst/>
                        </a:rPr>
                        <a:t> que carregará as </a:t>
                      </a:r>
                      <a:r>
                        <a:rPr lang="pt-BR" sz="900" u="none" strike="noStrike" dirty="0" err="1">
                          <a:effectLst/>
                        </a:rPr>
                        <a:t>partial</a:t>
                      </a:r>
                      <a:r>
                        <a:rPr lang="pt-BR" sz="900" u="none" strike="noStrike" dirty="0">
                          <a:effectLst/>
                        </a:rPr>
                        <a:t> </a:t>
                      </a:r>
                      <a:r>
                        <a:rPr lang="pt-BR" sz="900" u="none" strike="noStrike" dirty="0" err="1">
                          <a:effectLst/>
                        </a:rPr>
                        <a:t>views</a:t>
                      </a:r>
                      <a:r>
                        <a:rPr lang="pt-BR" sz="900" u="none" strike="noStrike" dirty="0">
                          <a:effectLst/>
                        </a:rPr>
                        <a:t> no modal da página de clientes quando solicitado, assim como as apagará  quando o modal for fechado</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960967326"/>
                  </a:ext>
                </a:extLst>
              </a:tr>
              <a:tr h="183310">
                <a:tc>
                  <a:txBody>
                    <a:bodyPr/>
                    <a:lstStyle/>
                    <a:p>
                      <a:pPr algn="r" fontAlgn="ctr"/>
                      <a:r>
                        <a:rPr lang="pt-BR" sz="900" u="none" strike="noStrike">
                          <a:effectLst/>
                        </a:rPr>
                        <a:t>75</a:t>
                      </a:r>
                      <a:endParaRPr lang="pt-BR" sz="9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900" u="none" strike="noStrike">
                          <a:effectLst/>
                        </a:rPr>
                        <a:t>Desenvolver página de configuração de lojas</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3</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4</a:t>
                      </a: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9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900" u="none" strike="noStrike">
                          <a:effectLst/>
                        </a:rPr>
                        <a:t>:)</a:t>
                      </a:r>
                      <a:endParaRPr lang="pt-BR" sz="9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900" u="none" strike="noStrike" dirty="0">
                          <a:effectLst/>
                        </a:rPr>
                        <a:t>Desenvolvimento de página de configuração de loja, que permitirá que o administrador adicione, edite e inative livros ao </a:t>
                      </a:r>
                      <a:r>
                        <a:rPr lang="pt-BR" sz="900" u="none" strike="noStrike" dirty="0" err="1">
                          <a:effectLst/>
                        </a:rPr>
                        <a:t>catalógo</a:t>
                      </a:r>
                      <a:r>
                        <a:rPr lang="pt-BR" sz="900" u="none" strike="noStrike" dirty="0">
                          <a:effectLst/>
                        </a:rPr>
                        <a:t>, controle o estoque de livros, assim como adicionar, editar e inativar categorias e grupos de preços de livros</a:t>
                      </a:r>
                      <a:endParaRPr lang="pt-BR" sz="9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611614030"/>
                  </a:ext>
                </a:extLst>
              </a:tr>
            </a:tbl>
          </a:graphicData>
        </a:graphic>
      </p:graphicFrame>
    </p:spTree>
    <p:extLst>
      <p:ext uri="{BB962C8B-B14F-4D97-AF65-F5344CB8AC3E}">
        <p14:creationId xmlns:p14="http://schemas.microsoft.com/office/powerpoint/2010/main" val="15488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37433-045B-4C6D-8E37-943AF2CC784A}"/>
              </a:ext>
            </a:extLst>
          </p:cNvPr>
          <p:cNvSpPr>
            <a:spLocks noGrp="1"/>
          </p:cNvSpPr>
          <p:nvPr>
            <p:ph type="title"/>
          </p:nvPr>
        </p:nvSpPr>
        <p:spPr/>
        <p:txBody>
          <a:bodyPr/>
          <a:lstStyle/>
          <a:p>
            <a:r>
              <a:rPr lang="pt-BR" dirty="0"/>
              <a:t>Proposta Comercial – Estimativa </a:t>
            </a:r>
            <a:r>
              <a:rPr lang="pt-BR" dirty="0" err="1"/>
              <a:t>Frontend</a:t>
            </a:r>
            <a:endParaRPr lang="pt-BR" dirty="0"/>
          </a:p>
        </p:txBody>
      </p:sp>
      <p:graphicFrame>
        <p:nvGraphicFramePr>
          <p:cNvPr id="4" name="Espaço Reservado para Conteúdo 3">
            <a:extLst>
              <a:ext uri="{FF2B5EF4-FFF2-40B4-BE49-F238E27FC236}">
                <a16:creationId xmlns:a16="http://schemas.microsoft.com/office/drawing/2014/main" id="{4756DE0D-BFD5-4528-9F1A-BFFB39194767}"/>
              </a:ext>
            </a:extLst>
          </p:cNvPr>
          <p:cNvGraphicFramePr>
            <a:graphicFrameLocks noGrp="1"/>
          </p:cNvGraphicFramePr>
          <p:nvPr>
            <p:ph idx="1"/>
            <p:extLst>
              <p:ext uri="{D42A27DB-BD31-4B8C-83A1-F6EECF244321}">
                <p14:modId xmlns:p14="http://schemas.microsoft.com/office/powerpoint/2010/main" val="1217939239"/>
              </p:ext>
            </p:extLst>
          </p:nvPr>
        </p:nvGraphicFramePr>
        <p:xfrm>
          <a:off x="190268" y="2034151"/>
          <a:ext cx="11811464" cy="3220080"/>
        </p:xfrm>
        <a:graphic>
          <a:graphicData uri="http://schemas.openxmlformats.org/drawingml/2006/table">
            <a:tbl>
              <a:tblPr firstRow="1" firstCol="1" bandRow="1">
                <a:tableStyleId>{7DF18680-E054-41AD-8BC1-D1AEF772440D}</a:tableStyleId>
              </a:tblPr>
              <a:tblGrid>
                <a:gridCol w="183355">
                  <a:extLst>
                    <a:ext uri="{9D8B030D-6E8A-4147-A177-3AD203B41FA5}">
                      <a16:colId xmlns:a16="http://schemas.microsoft.com/office/drawing/2014/main" val="1093440263"/>
                    </a:ext>
                  </a:extLst>
                </a:gridCol>
                <a:gridCol w="2506414">
                  <a:extLst>
                    <a:ext uri="{9D8B030D-6E8A-4147-A177-3AD203B41FA5}">
                      <a16:colId xmlns:a16="http://schemas.microsoft.com/office/drawing/2014/main" val="4007992014"/>
                    </a:ext>
                  </a:extLst>
                </a:gridCol>
                <a:gridCol w="519905">
                  <a:extLst>
                    <a:ext uri="{9D8B030D-6E8A-4147-A177-3AD203B41FA5}">
                      <a16:colId xmlns:a16="http://schemas.microsoft.com/office/drawing/2014/main" val="2718395306"/>
                    </a:ext>
                  </a:extLst>
                </a:gridCol>
                <a:gridCol w="483392">
                  <a:extLst>
                    <a:ext uri="{9D8B030D-6E8A-4147-A177-3AD203B41FA5}">
                      <a16:colId xmlns:a16="http://schemas.microsoft.com/office/drawing/2014/main" val="3702557273"/>
                    </a:ext>
                  </a:extLst>
                </a:gridCol>
                <a:gridCol w="631030">
                  <a:extLst>
                    <a:ext uri="{9D8B030D-6E8A-4147-A177-3AD203B41FA5}">
                      <a16:colId xmlns:a16="http://schemas.microsoft.com/office/drawing/2014/main" val="3879375509"/>
                    </a:ext>
                  </a:extLst>
                </a:gridCol>
                <a:gridCol w="104676">
                  <a:extLst>
                    <a:ext uri="{9D8B030D-6E8A-4147-A177-3AD203B41FA5}">
                      <a16:colId xmlns:a16="http://schemas.microsoft.com/office/drawing/2014/main" val="3057399353"/>
                    </a:ext>
                  </a:extLst>
                </a:gridCol>
                <a:gridCol w="100315">
                  <a:extLst>
                    <a:ext uri="{9D8B030D-6E8A-4147-A177-3AD203B41FA5}">
                      <a16:colId xmlns:a16="http://schemas.microsoft.com/office/drawing/2014/main" val="2951954247"/>
                    </a:ext>
                  </a:extLst>
                </a:gridCol>
                <a:gridCol w="267289">
                  <a:extLst>
                    <a:ext uri="{9D8B030D-6E8A-4147-A177-3AD203B41FA5}">
                      <a16:colId xmlns:a16="http://schemas.microsoft.com/office/drawing/2014/main" val="2765930337"/>
                    </a:ext>
                  </a:extLst>
                </a:gridCol>
                <a:gridCol w="1048542">
                  <a:extLst>
                    <a:ext uri="{9D8B030D-6E8A-4147-A177-3AD203B41FA5}">
                      <a16:colId xmlns:a16="http://schemas.microsoft.com/office/drawing/2014/main" val="526790497"/>
                    </a:ext>
                  </a:extLst>
                </a:gridCol>
                <a:gridCol w="5966546">
                  <a:extLst>
                    <a:ext uri="{9D8B030D-6E8A-4147-A177-3AD203B41FA5}">
                      <a16:colId xmlns:a16="http://schemas.microsoft.com/office/drawing/2014/main" val="3101926444"/>
                    </a:ext>
                  </a:extLst>
                </a:gridCol>
              </a:tblGrid>
              <a:tr h="91655">
                <a:tc>
                  <a:txBody>
                    <a:bodyPr/>
                    <a:lstStyle/>
                    <a:p>
                      <a:pPr algn="r" fontAlgn="ctr"/>
                      <a:r>
                        <a:rPr lang="pt-BR" sz="1100" b="1" u="none" strike="noStrike" dirty="0">
                          <a:solidFill>
                            <a:srgbClr val="4472C4"/>
                          </a:solidFill>
                          <a:effectLst/>
                        </a:rPr>
                        <a:t>ID</a:t>
                      </a:r>
                      <a:endParaRPr lang="pt-BR" sz="1100" b="1" i="0" u="none" strike="noStrike" dirty="0">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b="0" u="none" strike="noStrike" dirty="0">
                          <a:solidFill>
                            <a:srgbClr val="000000"/>
                          </a:solidFill>
                          <a:effectLst/>
                        </a:rPr>
                        <a:t>Atividade</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b="0" u="none" strike="noStrike" dirty="0">
                          <a:solidFill>
                            <a:srgbClr val="000000"/>
                          </a:solidFill>
                          <a:effectLst/>
                        </a:rPr>
                        <a:t>Otimista</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b="0" u="none" strike="noStrike" dirty="0">
                          <a:solidFill>
                            <a:srgbClr val="000000"/>
                          </a:solidFill>
                          <a:effectLst/>
                        </a:rPr>
                        <a:t>Realista</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b="0" u="none" strike="noStrike" dirty="0">
                          <a:solidFill>
                            <a:srgbClr val="000000"/>
                          </a:solidFill>
                          <a:effectLst/>
                        </a:rPr>
                        <a:t>Pessimista</a:t>
                      </a:r>
                      <a:endParaRPr lang="pt-BR" sz="1100" b="0" i="0" u="none" strike="noStrike" dirty="0">
                        <a:solidFill>
                          <a:srgbClr val="000000"/>
                        </a:solidFill>
                        <a:effectLst/>
                        <a:latin typeface="Calibri" panose="020F0502020204030204" pitchFamily="34" charset="0"/>
                      </a:endParaRPr>
                    </a:p>
                  </a:txBody>
                  <a:tcPr marL="4365" marR="4365" marT="4365" marB="0" anchor="ctr"/>
                </a:tc>
                <a:tc gridSpan="3">
                  <a:txBody>
                    <a:bodyPr/>
                    <a:lstStyle/>
                    <a:p>
                      <a:pPr algn="ctr" fontAlgn="ctr"/>
                      <a:r>
                        <a:rPr lang="pt-BR" sz="1100" b="0" u="none" strike="noStrike" dirty="0">
                          <a:solidFill>
                            <a:srgbClr val="000000"/>
                          </a:solidFill>
                          <a:effectLst/>
                        </a:rPr>
                        <a:t>Certeza</a:t>
                      </a:r>
                      <a:endParaRPr lang="pt-BR" sz="11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1100" b="0" i="0" u="none" strike="noStrike" dirty="0">
                        <a:solidFill>
                          <a:srgbClr val="000000"/>
                        </a:solidFill>
                        <a:effectLst/>
                        <a:latin typeface="Calibri" panose="020F0502020204030204" pitchFamily="34" charset="0"/>
                      </a:endParaRPr>
                    </a:p>
                  </a:txBody>
                  <a:tcPr marL="4365" marR="4365" marT="4365" marB="0" anchor="ctr"/>
                </a:tc>
                <a:tc hMerge="1">
                  <a:txBody>
                    <a:bodyPr/>
                    <a:lstStyle/>
                    <a:p>
                      <a:pPr algn="ctr" fontAlgn="ctr"/>
                      <a:endParaRPr lang="pt-BR" sz="1100" b="0" i="0" u="none" strike="noStrike" dirty="0">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b="0" u="none" strike="noStrike" dirty="0">
                          <a:solidFill>
                            <a:srgbClr val="000000"/>
                          </a:solidFill>
                          <a:effectLst/>
                        </a:rPr>
                        <a:t>Média Ponderada</a:t>
                      </a:r>
                      <a:endParaRPr lang="pt-BR" sz="1100" b="0" i="0" u="none" strike="noStrike" dirty="0">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b="0" u="none" strike="noStrike" dirty="0">
                          <a:solidFill>
                            <a:srgbClr val="000000"/>
                          </a:solidFill>
                          <a:effectLst/>
                        </a:rPr>
                        <a:t>Descrição</a:t>
                      </a:r>
                      <a:endParaRPr lang="pt-BR" sz="11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1669750466"/>
                  </a:ext>
                </a:extLst>
              </a:tr>
              <a:tr h="91655">
                <a:tc>
                  <a:txBody>
                    <a:bodyPr/>
                    <a:lstStyle/>
                    <a:p>
                      <a:pPr algn="r" fontAlgn="ctr"/>
                      <a:r>
                        <a:rPr lang="pt-BR" sz="1100" u="none" strike="noStrike">
                          <a:effectLst/>
                        </a:rPr>
                        <a:t>76</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partial view de tabela e filtragem de livros para configuração</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dirty="0">
                          <a:effectLst/>
                        </a:rPr>
                        <a:t>2</a:t>
                      </a:r>
                      <a:endParaRPr lang="pt-BR" sz="1100" b="0" i="0" u="none" strike="noStrike" dirty="0">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partial view com tabela para os livros, e formulário de filtragem de livros</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4130003044"/>
                  </a:ext>
                </a:extLst>
              </a:tr>
              <a:tr h="183310">
                <a:tc>
                  <a:txBody>
                    <a:bodyPr/>
                    <a:lstStyle/>
                    <a:p>
                      <a:pPr algn="r" fontAlgn="ctr"/>
                      <a:r>
                        <a:rPr lang="pt-BR" sz="1100" u="none" strike="noStrike">
                          <a:effectLst/>
                        </a:rPr>
                        <a:t>77</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dirty="0">
                          <a:effectLst/>
                        </a:rPr>
                        <a:t>Desenvolver </a:t>
                      </a:r>
                      <a:r>
                        <a:rPr lang="pt-BR" sz="1100" u="none" strike="noStrike" dirty="0" err="1">
                          <a:effectLst/>
                        </a:rPr>
                        <a:t>partial</a:t>
                      </a:r>
                      <a:r>
                        <a:rPr lang="pt-BR" sz="1100" u="none" strike="noStrike" dirty="0">
                          <a:effectLst/>
                        </a:rPr>
                        <a:t> </a:t>
                      </a:r>
                      <a:r>
                        <a:rPr lang="pt-BR" sz="1100" u="none" strike="noStrike" dirty="0" err="1">
                          <a:effectLst/>
                        </a:rPr>
                        <a:t>views</a:t>
                      </a:r>
                      <a:r>
                        <a:rPr lang="pt-BR" sz="1100" u="none" strike="noStrike" dirty="0">
                          <a:effectLst/>
                        </a:rPr>
                        <a:t> de  </a:t>
                      </a:r>
                      <a:r>
                        <a:rPr lang="pt-BR" sz="1100" u="none" strike="noStrike" dirty="0" err="1">
                          <a:effectLst/>
                        </a:rPr>
                        <a:t>adilção</a:t>
                      </a:r>
                      <a:r>
                        <a:rPr lang="pt-BR" sz="1100" u="none" strike="noStrike" dirty="0">
                          <a:effectLst/>
                        </a:rPr>
                        <a:t>, edição, inativação e entrada de estoque de livros</a:t>
                      </a:r>
                      <a:endParaRPr lang="pt-BR" sz="1100" b="0" i="0" u="none" strike="noStrike" dirty="0">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Desenovlimento de partial views que farão o CRUD dos livros, assim como a entrada de estoque para eles</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767085759"/>
                  </a:ext>
                </a:extLst>
              </a:tr>
              <a:tr h="183310">
                <a:tc>
                  <a:txBody>
                    <a:bodyPr/>
                    <a:lstStyle/>
                    <a:p>
                      <a:pPr algn="r" fontAlgn="ctr"/>
                      <a:r>
                        <a:rPr lang="pt-BR" sz="1100" u="none" strike="noStrike">
                          <a:effectLst/>
                        </a:rPr>
                        <a:t>78</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partial view de tabela e filtragem de categorias de livros para configuração</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Desenvolvimento de partial view com tabela para as categorias de livros, e formulário de filtragem de categorias de livros</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349380722"/>
                  </a:ext>
                </a:extLst>
              </a:tr>
              <a:tr h="91655">
                <a:tc>
                  <a:txBody>
                    <a:bodyPr/>
                    <a:lstStyle/>
                    <a:p>
                      <a:pPr algn="r" fontAlgn="ctr"/>
                      <a:r>
                        <a:rPr lang="pt-BR" sz="1100" u="none" strike="noStrike">
                          <a:effectLst/>
                        </a:rPr>
                        <a:t>79</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partial views de  adilção, edição e inativação de categorias de livros</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Desenovlimento de partial views que farão o CRUD das categorias dos livros</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2248198526"/>
                  </a:ext>
                </a:extLst>
              </a:tr>
              <a:tr h="183310">
                <a:tc>
                  <a:txBody>
                    <a:bodyPr/>
                    <a:lstStyle/>
                    <a:p>
                      <a:pPr algn="r" fontAlgn="ctr"/>
                      <a:r>
                        <a:rPr lang="pt-BR" sz="1100" u="none" strike="noStrike">
                          <a:effectLst/>
                        </a:rPr>
                        <a:t>80</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partial view de tabela e filtragem de grupos de preços de livros para configuração</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dirty="0">
                          <a:effectLst/>
                        </a:rPr>
                        <a:t>Desenvolvimento de </a:t>
                      </a:r>
                      <a:r>
                        <a:rPr lang="pt-BR" sz="1100" u="none" strike="noStrike" dirty="0" err="1">
                          <a:effectLst/>
                        </a:rPr>
                        <a:t>partial</a:t>
                      </a:r>
                      <a:r>
                        <a:rPr lang="pt-BR" sz="1100" u="none" strike="noStrike" dirty="0">
                          <a:effectLst/>
                        </a:rPr>
                        <a:t> </a:t>
                      </a:r>
                      <a:r>
                        <a:rPr lang="pt-BR" sz="1100" u="none" strike="noStrike" dirty="0" err="1">
                          <a:effectLst/>
                        </a:rPr>
                        <a:t>view</a:t>
                      </a:r>
                      <a:r>
                        <a:rPr lang="pt-BR" sz="1100" u="none" strike="noStrike" dirty="0">
                          <a:effectLst/>
                        </a:rPr>
                        <a:t> com tabela para os grupos de preços de livros, e formulário de filtragem de grupos de preços de livros</a:t>
                      </a:r>
                      <a:endParaRPr lang="pt-BR" sz="11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112728009"/>
                  </a:ext>
                </a:extLst>
              </a:tr>
              <a:tr h="183310">
                <a:tc>
                  <a:txBody>
                    <a:bodyPr/>
                    <a:lstStyle/>
                    <a:p>
                      <a:pPr algn="r" fontAlgn="ctr"/>
                      <a:r>
                        <a:rPr lang="pt-BR" sz="1100" u="none" strike="noStrike">
                          <a:effectLst/>
                        </a:rPr>
                        <a:t>81</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partial views de  adilção, edição e inativação de grupos de preços de livros</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a:effectLst/>
                        </a:rPr>
                        <a:t>Desenovlimento de partial views que farão o CRUD dos grupos de preços de livros</a:t>
                      </a:r>
                      <a:endParaRPr lang="pt-BR" sz="1100" b="0" i="0" u="none" strike="noStrike">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607767603"/>
                  </a:ext>
                </a:extLst>
              </a:tr>
              <a:tr h="91655">
                <a:tc>
                  <a:txBody>
                    <a:bodyPr/>
                    <a:lstStyle/>
                    <a:p>
                      <a:pPr algn="r" fontAlgn="ctr"/>
                      <a:r>
                        <a:rPr lang="pt-BR" sz="1100" u="none" strike="noStrike">
                          <a:effectLst/>
                        </a:rPr>
                        <a:t>82</a:t>
                      </a:r>
                      <a:endParaRPr lang="pt-BR" sz="1100" b="1" i="0" u="none" strike="noStrike">
                        <a:solidFill>
                          <a:srgbClr val="4472C4"/>
                        </a:solidFill>
                        <a:effectLst/>
                        <a:latin typeface="Calibri" panose="020F0502020204030204" pitchFamily="34" charset="0"/>
                      </a:endParaRPr>
                    </a:p>
                  </a:txBody>
                  <a:tcPr marL="4365" marR="4365" marT="4365" marB="0" anchor="ctr"/>
                </a:tc>
                <a:tc>
                  <a:txBody>
                    <a:bodyPr/>
                    <a:lstStyle/>
                    <a:p>
                      <a:pPr algn="l" fontAlgn="ctr"/>
                      <a:r>
                        <a:rPr lang="pt-BR" sz="1100" u="none" strike="noStrike">
                          <a:effectLst/>
                        </a:rPr>
                        <a:t>Desenvolver js carregador de partial views em modal na pág de configuração da loja</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10</a:t>
                      </a: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endParaRPr lang="pt-BR" sz="1100" b="0" i="0" u="none" strike="noStrike">
                        <a:solidFill>
                          <a:srgbClr val="000000"/>
                        </a:solidFill>
                        <a:effectLst/>
                        <a:latin typeface="Calibri" panose="020F0502020204030204" pitchFamily="34" charset="0"/>
                      </a:endParaRPr>
                    </a:p>
                  </a:txBody>
                  <a:tcPr marL="4365" marR="4365" marT="4365" marB="0" anchor="ctr"/>
                </a:tc>
                <a:tc>
                  <a:txBody>
                    <a:bodyPr/>
                    <a:lstStyle/>
                    <a:p>
                      <a:pPr algn="ctr" fontAlgn="ctr"/>
                      <a:r>
                        <a:rPr lang="pt-BR" sz="1100" u="none" strike="noStrike">
                          <a:effectLst/>
                        </a:rPr>
                        <a:t>:)</a:t>
                      </a:r>
                      <a:endParaRPr lang="pt-BR" sz="1100" b="0" i="0" u="none" strike="noStrike">
                        <a:solidFill>
                          <a:srgbClr val="006100"/>
                        </a:solidFill>
                        <a:effectLst/>
                        <a:latin typeface="Calibri" panose="020F0502020204030204" pitchFamily="34" charset="0"/>
                      </a:endParaRPr>
                    </a:p>
                  </a:txBody>
                  <a:tcPr marL="4365" marR="4365" marT="4365" marB="0" anchor="ctr"/>
                </a:tc>
                <a:tc>
                  <a:txBody>
                    <a:bodyPr/>
                    <a:lstStyle/>
                    <a:p>
                      <a:pPr algn="r" fontAlgn="b"/>
                      <a:r>
                        <a:rPr lang="pt-BR" sz="1100" u="none" strike="noStrike">
                          <a:effectLst/>
                        </a:rPr>
                        <a:t>4,4</a:t>
                      </a:r>
                      <a:endParaRPr lang="pt-BR" sz="1100" b="0" i="0" u="none" strike="noStrike">
                        <a:solidFill>
                          <a:srgbClr val="000000"/>
                        </a:solidFill>
                        <a:effectLst/>
                        <a:latin typeface="Calibri" panose="020F0502020204030204" pitchFamily="34" charset="0"/>
                      </a:endParaRPr>
                    </a:p>
                  </a:txBody>
                  <a:tcPr marL="4365" marR="4365" marT="4365" marB="0" anchor="b"/>
                </a:tc>
                <a:tc>
                  <a:txBody>
                    <a:bodyPr/>
                    <a:lstStyle/>
                    <a:p>
                      <a:pPr algn="l" fontAlgn="ctr"/>
                      <a:r>
                        <a:rPr lang="pt-BR" sz="1100" u="none" strike="noStrike" dirty="0">
                          <a:effectLst/>
                        </a:rPr>
                        <a:t>Desenvolvimento de </a:t>
                      </a:r>
                      <a:r>
                        <a:rPr lang="pt-BR" sz="1100" u="none" strike="noStrike" dirty="0" err="1">
                          <a:effectLst/>
                        </a:rPr>
                        <a:t>javascript</a:t>
                      </a:r>
                      <a:r>
                        <a:rPr lang="pt-BR" sz="1100" u="none" strike="noStrike" dirty="0">
                          <a:effectLst/>
                        </a:rPr>
                        <a:t> que carregará as </a:t>
                      </a:r>
                      <a:r>
                        <a:rPr lang="pt-BR" sz="1100" u="none" strike="noStrike" dirty="0" err="1">
                          <a:effectLst/>
                        </a:rPr>
                        <a:t>partial</a:t>
                      </a:r>
                      <a:r>
                        <a:rPr lang="pt-BR" sz="1100" u="none" strike="noStrike" dirty="0">
                          <a:effectLst/>
                        </a:rPr>
                        <a:t> </a:t>
                      </a:r>
                      <a:r>
                        <a:rPr lang="pt-BR" sz="1100" u="none" strike="noStrike" dirty="0" err="1">
                          <a:effectLst/>
                        </a:rPr>
                        <a:t>views</a:t>
                      </a:r>
                      <a:r>
                        <a:rPr lang="pt-BR" sz="1100" u="none" strike="noStrike" dirty="0">
                          <a:effectLst/>
                        </a:rPr>
                        <a:t> no modal da página de configuração de loja quando solicitado, assim como as apagará  quando o modal for fechado</a:t>
                      </a:r>
                      <a:endParaRPr lang="pt-BR" sz="1100" b="0" i="0" u="none" strike="noStrike" dirty="0">
                        <a:solidFill>
                          <a:srgbClr val="000000"/>
                        </a:solidFill>
                        <a:effectLst/>
                        <a:latin typeface="Calibri" panose="020F0502020204030204" pitchFamily="34" charset="0"/>
                      </a:endParaRPr>
                    </a:p>
                  </a:txBody>
                  <a:tcPr marL="4365" marR="4365" marT="4365" marB="0" anchor="ctr"/>
                </a:tc>
                <a:extLst>
                  <a:ext uri="{0D108BD9-81ED-4DB2-BD59-A6C34878D82A}">
                    <a16:rowId xmlns:a16="http://schemas.microsoft.com/office/drawing/2014/main" val="3333696767"/>
                  </a:ext>
                </a:extLst>
              </a:tr>
            </a:tbl>
          </a:graphicData>
        </a:graphic>
      </p:graphicFrame>
    </p:spTree>
    <p:extLst>
      <p:ext uri="{BB962C8B-B14F-4D97-AF65-F5344CB8AC3E}">
        <p14:creationId xmlns:p14="http://schemas.microsoft.com/office/powerpoint/2010/main" val="409590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D5780-8357-46C6-A00D-7A01093D22A1}"/>
              </a:ext>
            </a:extLst>
          </p:cNvPr>
          <p:cNvSpPr>
            <a:spLocks noGrp="1"/>
          </p:cNvSpPr>
          <p:nvPr>
            <p:ph type="title"/>
          </p:nvPr>
        </p:nvSpPr>
        <p:spPr/>
        <p:txBody>
          <a:bodyPr/>
          <a:lstStyle/>
          <a:p>
            <a:r>
              <a:rPr lang="pt-BR" dirty="0"/>
              <a:t>Proposta Comercial - Estimativa</a:t>
            </a:r>
          </a:p>
        </p:txBody>
      </p:sp>
      <p:graphicFrame>
        <p:nvGraphicFramePr>
          <p:cNvPr id="5" name="Espaço Reservado para Conteúdo 4">
            <a:extLst>
              <a:ext uri="{FF2B5EF4-FFF2-40B4-BE49-F238E27FC236}">
                <a16:creationId xmlns:a16="http://schemas.microsoft.com/office/drawing/2014/main" id="{54D05524-80EA-4E36-AADA-E001DB3262EB}"/>
              </a:ext>
            </a:extLst>
          </p:cNvPr>
          <p:cNvGraphicFramePr>
            <a:graphicFrameLocks noGrp="1"/>
          </p:cNvGraphicFramePr>
          <p:nvPr>
            <p:ph idx="1"/>
            <p:extLst>
              <p:ext uri="{D42A27DB-BD31-4B8C-83A1-F6EECF244321}">
                <p14:modId xmlns:p14="http://schemas.microsoft.com/office/powerpoint/2010/main" val="3064944225"/>
              </p:ext>
            </p:extLst>
          </p:nvPr>
        </p:nvGraphicFramePr>
        <p:xfrm>
          <a:off x="838200" y="1690688"/>
          <a:ext cx="5416550" cy="1482090"/>
        </p:xfrm>
        <a:graphic>
          <a:graphicData uri="http://schemas.openxmlformats.org/drawingml/2006/table">
            <a:tbl>
              <a:tblPr firstRow="1" firstCol="1" bandRow="1">
                <a:tableStyleId>{7DF18680-E054-41AD-8BC1-D1AEF772440D}</a:tableStyleId>
              </a:tblPr>
              <a:tblGrid>
                <a:gridCol w="1101868">
                  <a:extLst>
                    <a:ext uri="{9D8B030D-6E8A-4147-A177-3AD203B41FA5}">
                      <a16:colId xmlns:a16="http://schemas.microsoft.com/office/drawing/2014/main" val="820822068"/>
                    </a:ext>
                  </a:extLst>
                </a:gridCol>
                <a:gridCol w="1101868">
                  <a:extLst>
                    <a:ext uri="{9D8B030D-6E8A-4147-A177-3AD203B41FA5}">
                      <a16:colId xmlns:a16="http://schemas.microsoft.com/office/drawing/2014/main" val="963883740"/>
                    </a:ext>
                  </a:extLst>
                </a:gridCol>
                <a:gridCol w="1101868">
                  <a:extLst>
                    <a:ext uri="{9D8B030D-6E8A-4147-A177-3AD203B41FA5}">
                      <a16:colId xmlns:a16="http://schemas.microsoft.com/office/drawing/2014/main" val="3344357164"/>
                    </a:ext>
                  </a:extLst>
                </a:gridCol>
                <a:gridCol w="1101868">
                  <a:extLst>
                    <a:ext uri="{9D8B030D-6E8A-4147-A177-3AD203B41FA5}">
                      <a16:colId xmlns:a16="http://schemas.microsoft.com/office/drawing/2014/main" val="1689987775"/>
                    </a:ext>
                  </a:extLst>
                </a:gridCol>
                <a:gridCol w="1009078">
                  <a:extLst>
                    <a:ext uri="{9D8B030D-6E8A-4147-A177-3AD203B41FA5}">
                      <a16:colId xmlns:a16="http://schemas.microsoft.com/office/drawing/2014/main" val="2950204609"/>
                    </a:ext>
                  </a:extLst>
                </a:gridCol>
              </a:tblGrid>
              <a:tr h="0">
                <a:tc>
                  <a:txBody>
                    <a:bodyPr/>
                    <a:lstStyle/>
                    <a:p>
                      <a:pPr algn="ctr" fontAlgn="ctr"/>
                      <a:endParaRPr lang="pt-BR"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BR" sz="1200" b="0" u="none" strike="noStrike" dirty="0">
                          <a:solidFill>
                            <a:srgbClr val="000000"/>
                          </a:solidFill>
                          <a:effectLst/>
                        </a:rPr>
                        <a:t>Otimista</a:t>
                      </a:r>
                      <a:endParaRPr lang="pt-BR"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BR" sz="1200" b="0" u="none" strike="noStrike" dirty="0">
                          <a:solidFill>
                            <a:srgbClr val="000000"/>
                          </a:solidFill>
                          <a:effectLst/>
                        </a:rPr>
                        <a:t>Realista</a:t>
                      </a:r>
                      <a:endParaRPr lang="pt-BR"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BR" sz="1200" b="0" u="none" strike="noStrike" dirty="0" err="1">
                          <a:solidFill>
                            <a:srgbClr val="000000"/>
                          </a:solidFill>
                          <a:effectLst/>
                        </a:rPr>
                        <a:t>Pessismista</a:t>
                      </a:r>
                      <a:endParaRPr lang="pt-BR"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pt-BR" sz="1200" b="0" u="none" strike="noStrike" dirty="0">
                          <a:solidFill>
                            <a:srgbClr val="000000"/>
                          </a:solidFill>
                          <a:effectLst/>
                        </a:rPr>
                        <a:t>Média ponderada baseada na probabilidade de cada requisito</a:t>
                      </a:r>
                      <a:endParaRPr lang="pt-BR"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77856"/>
                  </a:ext>
                </a:extLst>
              </a:tr>
              <a:tr h="200025">
                <a:tc>
                  <a:txBody>
                    <a:bodyPr/>
                    <a:lstStyle/>
                    <a:p>
                      <a:pPr algn="ctr" fontAlgn="ctr"/>
                      <a:r>
                        <a:rPr lang="pt-BR" sz="1200" b="0" u="none" strike="noStrike" dirty="0">
                          <a:solidFill>
                            <a:srgbClr val="757171"/>
                          </a:solidFill>
                          <a:effectLst/>
                        </a:rPr>
                        <a:t>Horas de trabalho</a:t>
                      </a:r>
                      <a:endParaRPr lang="pt-BR" sz="1200" b="0" i="0" u="none" strike="noStrike" dirty="0">
                        <a:solidFill>
                          <a:srgbClr val="757171"/>
                        </a:solidFill>
                        <a:effectLst/>
                        <a:latin typeface="Calibri" panose="020F0502020204030204" pitchFamily="34" charset="0"/>
                      </a:endParaRPr>
                    </a:p>
                  </a:txBody>
                  <a:tcPr marL="9525" marR="9525" marT="9525" marB="0" anchor="ctr"/>
                </a:tc>
                <a:tc>
                  <a:txBody>
                    <a:bodyPr/>
                    <a:lstStyle/>
                    <a:p>
                      <a:pPr algn="ctr" fontAlgn="ctr"/>
                      <a:r>
                        <a:rPr lang="pt-BR" sz="1200" u="none" strike="noStrike">
                          <a:effectLst/>
                        </a:rPr>
                        <a:t>138</a:t>
                      </a:r>
                      <a:endParaRPr lang="pt-BR" sz="1200" b="0" i="0" u="none" strike="noStrike">
                        <a:solidFill>
                          <a:srgbClr val="757171"/>
                        </a:solidFill>
                        <a:effectLst/>
                        <a:latin typeface="Calibri" panose="020F0502020204030204" pitchFamily="34" charset="0"/>
                      </a:endParaRPr>
                    </a:p>
                  </a:txBody>
                  <a:tcPr marL="9525" marR="9525" marT="9525" marB="0" anchor="ctr"/>
                </a:tc>
                <a:tc>
                  <a:txBody>
                    <a:bodyPr/>
                    <a:lstStyle/>
                    <a:p>
                      <a:pPr algn="ctr" fontAlgn="ctr"/>
                      <a:r>
                        <a:rPr lang="pt-BR" sz="1200" u="none" strike="noStrike" dirty="0">
                          <a:effectLst/>
                        </a:rPr>
                        <a:t>378</a:t>
                      </a:r>
                      <a:endParaRPr lang="pt-BR"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BR" sz="1200" u="none" strike="noStrike">
                          <a:effectLst/>
                        </a:rPr>
                        <a:t>696</a:t>
                      </a:r>
                      <a:endParaRPr lang="pt-BR" sz="1200" b="0" i="0" u="none" strike="noStrike">
                        <a:solidFill>
                          <a:srgbClr val="757171"/>
                        </a:solidFill>
                        <a:effectLst/>
                        <a:latin typeface="Calibri" panose="020F0502020204030204" pitchFamily="34" charset="0"/>
                      </a:endParaRPr>
                    </a:p>
                  </a:txBody>
                  <a:tcPr marL="9525" marR="9525" marT="9525" marB="0" anchor="ctr"/>
                </a:tc>
                <a:tc>
                  <a:txBody>
                    <a:bodyPr/>
                    <a:lstStyle/>
                    <a:p>
                      <a:pPr algn="ctr" fontAlgn="ctr"/>
                      <a:r>
                        <a:rPr lang="pt-BR" sz="1200" u="none" strike="noStrike" dirty="0">
                          <a:effectLst/>
                        </a:rPr>
                        <a:t>346,8</a:t>
                      </a:r>
                      <a:endParaRPr lang="pt-BR"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06419971"/>
                  </a:ext>
                </a:extLst>
              </a:tr>
            </a:tbl>
          </a:graphicData>
        </a:graphic>
      </p:graphicFrame>
    </p:spTree>
    <p:extLst>
      <p:ext uri="{BB962C8B-B14F-4D97-AF65-F5344CB8AC3E}">
        <p14:creationId xmlns:p14="http://schemas.microsoft.com/office/powerpoint/2010/main" val="92148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AC162C9-69E0-4340-BF66-2A2F511BA68C}"/>
              </a:ext>
            </a:extLst>
          </p:cNvPr>
          <p:cNvPicPr>
            <a:picLocks noChangeAspect="1"/>
          </p:cNvPicPr>
          <p:nvPr/>
        </p:nvPicPr>
        <p:blipFill>
          <a:blip r:embed="rId2"/>
          <a:stretch>
            <a:fillRect/>
          </a:stretch>
        </p:blipFill>
        <p:spPr>
          <a:xfrm>
            <a:off x="1134093" y="815348"/>
            <a:ext cx="9923814" cy="2065520"/>
          </a:xfrm>
          <a:prstGeom prst="rect">
            <a:avLst/>
          </a:prstGeom>
        </p:spPr>
      </p:pic>
      <p:sp>
        <p:nvSpPr>
          <p:cNvPr id="4" name="CaixaDeTexto 3">
            <a:extLst>
              <a:ext uri="{FF2B5EF4-FFF2-40B4-BE49-F238E27FC236}">
                <a16:creationId xmlns:a16="http://schemas.microsoft.com/office/drawing/2014/main" id="{AA8DD4D5-BF7C-42AA-ABF6-136FE99B6752}"/>
              </a:ext>
            </a:extLst>
          </p:cNvPr>
          <p:cNvSpPr txBox="1"/>
          <p:nvPr/>
        </p:nvSpPr>
        <p:spPr>
          <a:xfrm>
            <a:off x="1807029" y="2995126"/>
            <a:ext cx="8537510" cy="369332"/>
          </a:xfrm>
          <a:prstGeom prst="rect">
            <a:avLst/>
          </a:prstGeom>
          <a:noFill/>
        </p:spPr>
        <p:txBody>
          <a:bodyPr wrap="square" rtlCol="0">
            <a:spAutoFit/>
          </a:bodyPr>
          <a:lstStyle/>
          <a:p>
            <a:pPr algn="ctr"/>
            <a:r>
              <a:rPr lang="pt-BR" dirty="0"/>
              <a:t>Um e-commerce de livraria, condizente com os requisitos passados pelo professor.</a:t>
            </a:r>
          </a:p>
        </p:txBody>
      </p:sp>
      <p:pic>
        <p:nvPicPr>
          <p:cNvPr id="5" name="Imagem 4">
            <a:extLst>
              <a:ext uri="{FF2B5EF4-FFF2-40B4-BE49-F238E27FC236}">
                <a16:creationId xmlns:a16="http://schemas.microsoft.com/office/drawing/2014/main" id="{7603334A-7E69-4023-912E-158B75693F6A}"/>
              </a:ext>
            </a:extLst>
          </p:cNvPr>
          <p:cNvPicPr>
            <a:picLocks noChangeAspect="1"/>
          </p:cNvPicPr>
          <p:nvPr/>
        </p:nvPicPr>
        <p:blipFill>
          <a:blip r:embed="rId3"/>
          <a:stretch>
            <a:fillRect/>
          </a:stretch>
        </p:blipFill>
        <p:spPr>
          <a:xfrm>
            <a:off x="7914678" y="5009892"/>
            <a:ext cx="4277322" cy="1848108"/>
          </a:xfrm>
          <a:prstGeom prst="rect">
            <a:avLst/>
          </a:prstGeom>
        </p:spPr>
      </p:pic>
    </p:spTree>
    <p:extLst>
      <p:ext uri="{BB962C8B-B14F-4D97-AF65-F5344CB8AC3E}">
        <p14:creationId xmlns:p14="http://schemas.microsoft.com/office/powerpoint/2010/main" val="327975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A2AA9-CF98-43BB-BD7E-E05F4982FFDD}"/>
              </a:ext>
            </a:extLst>
          </p:cNvPr>
          <p:cNvSpPr>
            <a:spLocks noGrp="1"/>
          </p:cNvSpPr>
          <p:nvPr>
            <p:ph type="title"/>
          </p:nvPr>
        </p:nvSpPr>
        <p:spPr/>
        <p:txBody>
          <a:bodyPr/>
          <a:lstStyle/>
          <a:p>
            <a:r>
              <a:rPr lang="pt-BR" dirty="0"/>
              <a:t>Proposta Comercial – Escopo</a:t>
            </a:r>
          </a:p>
        </p:txBody>
      </p:sp>
      <p:pic>
        <p:nvPicPr>
          <p:cNvPr id="5" name="Espaço Reservado para Conteúdo 4">
            <a:extLst>
              <a:ext uri="{FF2B5EF4-FFF2-40B4-BE49-F238E27FC236}">
                <a16:creationId xmlns:a16="http://schemas.microsoft.com/office/drawing/2014/main" id="{FDCABF82-E195-46EB-8C0E-020C3A8C1CB4}"/>
              </a:ext>
            </a:extLst>
          </p:cNvPr>
          <p:cNvPicPr>
            <a:picLocks noGrp="1" noChangeAspect="1"/>
          </p:cNvPicPr>
          <p:nvPr>
            <p:ph idx="1"/>
          </p:nvPr>
        </p:nvPicPr>
        <p:blipFill>
          <a:blip r:embed="rId2"/>
          <a:stretch>
            <a:fillRect/>
          </a:stretch>
        </p:blipFill>
        <p:spPr>
          <a:xfrm>
            <a:off x="3152364" y="2862897"/>
            <a:ext cx="5887272" cy="2276793"/>
          </a:xfrm>
        </p:spPr>
      </p:pic>
    </p:spTree>
    <p:extLst>
      <p:ext uri="{BB962C8B-B14F-4D97-AF65-F5344CB8AC3E}">
        <p14:creationId xmlns:p14="http://schemas.microsoft.com/office/powerpoint/2010/main" val="3205291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C63A4-6011-4254-B180-11F56C6448DE}"/>
              </a:ext>
            </a:extLst>
          </p:cNvPr>
          <p:cNvSpPr>
            <a:spLocks noGrp="1"/>
          </p:cNvSpPr>
          <p:nvPr>
            <p:ph type="title"/>
          </p:nvPr>
        </p:nvSpPr>
        <p:spPr>
          <a:solidFill>
            <a:schemeClr val="bg1"/>
          </a:solidFill>
        </p:spPr>
        <p:txBody>
          <a:bodyPr/>
          <a:lstStyle/>
          <a:p>
            <a:r>
              <a:rPr lang="pt-BR" dirty="0"/>
              <a:t>Proposta Comercial – Preço e Pagamento</a:t>
            </a:r>
          </a:p>
        </p:txBody>
      </p:sp>
      <p:pic>
        <p:nvPicPr>
          <p:cNvPr id="5" name="Espaço Reservado para Conteúdo 4">
            <a:extLst>
              <a:ext uri="{FF2B5EF4-FFF2-40B4-BE49-F238E27FC236}">
                <a16:creationId xmlns:a16="http://schemas.microsoft.com/office/drawing/2014/main" id="{E2F79763-10F3-48C0-B3CC-215EB95434E2}"/>
              </a:ext>
            </a:extLst>
          </p:cNvPr>
          <p:cNvPicPr>
            <a:picLocks noGrp="1" noChangeAspect="1"/>
          </p:cNvPicPr>
          <p:nvPr>
            <p:ph idx="1"/>
          </p:nvPr>
        </p:nvPicPr>
        <p:blipFill>
          <a:blip r:embed="rId2"/>
          <a:stretch>
            <a:fillRect/>
          </a:stretch>
        </p:blipFill>
        <p:spPr>
          <a:xfrm>
            <a:off x="1578486" y="1825625"/>
            <a:ext cx="9035027" cy="4351338"/>
          </a:xfrm>
        </p:spPr>
      </p:pic>
      <p:sp>
        <p:nvSpPr>
          <p:cNvPr id="8" name="Retângulo 7">
            <a:extLst>
              <a:ext uri="{FF2B5EF4-FFF2-40B4-BE49-F238E27FC236}">
                <a16:creationId xmlns:a16="http://schemas.microsoft.com/office/drawing/2014/main" id="{DF594A36-9521-4171-8125-FBE427501F61}"/>
              </a:ext>
            </a:extLst>
          </p:cNvPr>
          <p:cNvSpPr/>
          <p:nvPr/>
        </p:nvSpPr>
        <p:spPr>
          <a:xfrm>
            <a:off x="1516380" y="1690688"/>
            <a:ext cx="434340" cy="45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7B25B15C-5B7F-4BF7-A826-5D9103D79207}"/>
              </a:ext>
            </a:extLst>
          </p:cNvPr>
          <p:cNvSpPr/>
          <p:nvPr/>
        </p:nvSpPr>
        <p:spPr>
          <a:xfrm>
            <a:off x="1578486" y="3268980"/>
            <a:ext cx="372234"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65156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99BAE-BB27-4E92-8E82-02598B9815BE}"/>
              </a:ext>
            </a:extLst>
          </p:cNvPr>
          <p:cNvSpPr>
            <a:spLocks noGrp="1"/>
          </p:cNvSpPr>
          <p:nvPr>
            <p:ph type="title"/>
          </p:nvPr>
        </p:nvSpPr>
        <p:spPr/>
        <p:txBody>
          <a:bodyPr/>
          <a:lstStyle/>
          <a:p>
            <a:r>
              <a:rPr lang="pt-BR" dirty="0"/>
              <a:t>Diagramas – Diagrama em Pacotes</a:t>
            </a:r>
          </a:p>
        </p:txBody>
      </p:sp>
      <p:pic>
        <p:nvPicPr>
          <p:cNvPr id="5" name="Espaço Reservado para Conteúdo 4">
            <a:extLst>
              <a:ext uri="{FF2B5EF4-FFF2-40B4-BE49-F238E27FC236}">
                <a16:creationId xmlns:a16="http://schemas.microsoft.com/office/drawing/2014/main" id="{725CF4AC-86BC-4AA5-9E21-F644C92A2853}"/>
              </a:ext>
            </a:extLst>
          </p:cNvPr>
          <p:cNvPicPr>
            <a:picLocks noGrp="1" noChangeAspect="1"/>
          </p:cNvPicPr>
          <p:nvPr>
            <p:ph idx="1"/>
          </p:nvPr>
        </p:nvPicPr>
        <p:blipFill>
          <a:blip r:embed="rId2"/>
          <a:stretch>
            <a:fillRect/>
          </a:stretch>
        </p:blipFill>
        <p:spPr>
          <a:xfrm>
            <a:off x="3292653" y="1825625"/>
            <a:ext cx="5606694" cy="4351338"/>
          </a:xfrm>
        </p:spPr>
      </p:pic>
    </p:spTree>
    <p:extLst>
      <p:ext uri="{BB962C8B-B14F-4D97-AF65-F5344CB8AC3E}">
        <p14:creationId xmlns:p14="http://schemas.microsoft.com/office/powerpoint/2010/main" val="405972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5B9FD-3FD2-4EA1-B4CD-674C41F90D61}"/>
              </a:ext>
            </a:extLst>
          </p:cNvPr>
          <p:cNvSpPr>
            <a:spLocks noGrp="1"/>
          </p:cNvSpPr>
          <p:nvPr>
            <p:ph type="title"/>
          </p:nvPr>
        </p:nvSpPr>
        <p:spPr/>
        <p:txBody>
          <a:bodyPr/>
          <a:lstStyle/>
          <a:p>
            <a:r>
              <a:rPr lang="pt-BR" dirty="0"/>
              <a:t>Fluxo de Caso de Uso de Condução</a:t>
            </a:r>
          </a:p>
        </p:txBody>
      </p:sp>
      <p:graphicFrame>
        <p:nvGraphicFramePr>
          <p:cNvPr id="8" name="Espaço Reservado para Conteúdo 7">
            <a:extLst>
              <a:ext uri="{FF2B5EF4-FFF2-40B4-BE49-F238E27FC236}">
                <a16:creationId xmlns:a16="http://schemas.microsoft.com/office/drawing/2014/main" id="{B802C934-C84D-4F43-B6E4-2E93B60CA604}"/>
              </a:ext>
            </a:extLst>
          </p:cNvPr>
          <p:cNvGraphicFramePr>
            <a:graphicFrameLocks noGrp="1"/>
          </p:cNvGraphicFramePr>
          <p:nvPr>
            <p:ph idx="1"/>
          </p:nvPr>
        </p:nvGraphicFramePr>
        <p:xfrm>
          <a:off x="2186940" y="3666014"/>
          <a:ext cx="7818120" cy="670560"/>
        </p:xfrm>
        <a:graphic>
          <a:graphicData uri="http://schemas.openxmlformats.org/drawingml/2006/table">
            <a:tbl>
              <a:tblPr>
                <a:tableStyleId>{5C22544A-7EE6-4342-B048-85BDC9FD1C3A}</a:tableStyleId>
              </a:tblPr>
              <a:tblGrid>
                <a:gridCol w="3054350">
                  <a:extLst>
                    <a:ext uri="{9D8B030D-6E8A-4147-A177-3AD203B41FA5}">
                      <a16:colId xmlns:a16="http://schemas.microsoft.com/office/drawing/2014/main" val="1468274068"/>
                    </a:ext>
                  </a:extLst>
                </a:gridCol>
                <a:gridCol w="2381885">
                  <a:extLst>
                    <a:ext uri="{9D8B030D-6E8A-4147-A177-3AD203B41FA5}">
                      <a16:colId xmlns:a16="http://schemas.microsoft.com/office/drawing/2014/main" val="1535151889"/>
                    </a:ext>
                  </a:extLst>
                </a:gridCol>
                <a:gridCol w="2381885">
                  <a:extLst>
                    <a:ext uri="{9D8B030D-6E8A-4147-A177-3AD203B41FA5}">
                      <a16:colId xmlns:a16="http://schemas.microsoft.com/office/drawing/2014/main" val="1500681268"/>
                    </a:ext>
                  </a:extLst>
                </a:gridCol>
              </a:tblGrid>
              <a:tr h="76200">
                <a:tc rowSpan="2">
                  <a:txBody>
                    <a:bodyPr/>
                    <a:lstStyle/>
                    <a:p>
                      <a:pPr algn="just"/>
                      <a:r>
                        <a:rPr lang="pt-BR" sz="1100">
                          <a:effectLst/>
                        </a:rPr>
                        <a:t>Nome Ator</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gridSpan="2">
                  <a:txBody>
                    <a:bodyPr/>
                    <a:lstStyle/>
                    <a:p>
                      <a:pPr algn="ctr"/>
                      <a:r>
                        <a:rPr lang="pt-BR" sz="1100">
                          <a:effectLst/>
                        </a:rPr>
                        <a:t>Tipo</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hMerge="1">
                  <a:txBody>
                    <a:bodyPr/>
                    <a:lstStyle/>
                    <a:p>
                      <a:endParaRPr lang="pt-BR"/>
                    </a:p>
                  </a:txBody>
                  <a:tcPr/>
                </a:tc>
                <a:extLst>
                  <a:ext uri="{0D108BD9-81ED-4DB2-BD59-A6C34878D82A}">
                    <a16:rowId xmlns:a16="http://schemas.microsoft.com/office/drawing/2014/main" val="2160586438"/>
                  </a:ext>
                </a:extLst>
              </a:tr>
              <a:tr h="75565">
                <a:tc vMerge="1">
                  <a:txBody>
                    <a:bodyPr/>
                    <a:lstStyle/>
                    <a:p>
                      <a:endParaRPr lang="pt-BR"/>
                    </a:p>
                  </a:txBody>
                  <a:tcPr/>
                </a:tc>
                <a:tc>
                  <a:txBody>
                    <a:bodyPr/>
                    <a:lstStyle/>
                    <a:p>
                      <a:pPr algn="just"/>
                      <a:r>
                        <a:rPr lang="pt-BR" sz="1100">
                          <a:effectLst/>
                        </a:rPr>
                        <a:t>Primário</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just"/>
                      <a:r>
                        <a:rPr lang="pt-BR" sz="1100">
                          <a:effectLst/>
                        </a:rPr>
                        <a:t>Secundário</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744193313"/>
                  </a:ext>
                </a:extLst>
              </a:tr>
              <a:tr h="161290">
                <a:tc>
                  <a:txBody>
                    <a:bodyPr/>
                    <a:lstStyle/>
                    <a:p>
                      <a:pPr algn="just"/>
                      <a:r>
                        <a:rPr lang="pt-BR" sz="1100">
                          <a:effectLst/>
                        </a:rPr>
                        <a:t>Cliente</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just"/>
                      <a:r>
                        <a:rPr lang="pt-BR" sz="1100">
                          <a:effectLst/>
                        </a:rPr>
                        <a:t>X</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just"/>
                      <a:r>
                        <a:rPr lang="pt-BR" sz="1100">
                          <a:effectLst/>
                        </a:rPr>
                        <a:t> </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1578414154"/>
                  </a:ext>
                </a:extLst>
              </a:tr>
              <a:tr h="161290">
                <a:tc>
                  <a:txBody>
                    <a:bodyPr/>
                    <a:lstStyle/>
                    <a:p>
                      <a:pPr algn="just"/>
                      <a:r>
                        <a:rPr lang="pt-BR" sz="1100">
                          <a:effectLst/>
                        </a:rPr>
                        <a:t>Administrador</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just"/>
                      <a:r>
                        <a:rPr lang="pt-BR" sz="1100">
                          <a:effectLst/>
                        </a:rPr>
                        <a:t>X</a:t>
                      </a:r>
                      <a:endParaRPr lang="pt-B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just"/>
                      <a:r>
                        <a:rPr lang="pt-BR" sz="1100" dirty="0">
                          <a:effectLst/>
                        </a:rPr>
                        <a:t> </a:t>
                      </a:r>
                      <a:endParaRPr lang="pt-B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3181489707"/>
                  </a:ext>
                </a:extLst>
              </a:tr>
            </a:tbl>
          </a:graphicData>
        </a:graphic>
      </p:graphicFrame>
      <p:sp>
        <p:nvSpPr>
          <p:cNvPr id="9" name="Rectangle 3">
            <a:extLst>
              <a:ext uri="{FF2B5EF4-FFF2-40B4-BE49-F238E27FC236}">
                <a16:creationId xmlns:a16="http://schemas.microsoft.com/office/drawing/2014/main" id="{36F48673-EA6B-4026-81FC-5CAFE14FE0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28600" algn="l"/>
              </a:tabLst>
            </a:pPr>
            <a:r>
              <a:rPr kumimoji="0" lang="pt-BR" altLang="pt-BR" sz="1100" b="1" i="0" u="none" strike="noStrike" cap="none" normalizeH="0" baseline="0" bmk="_Toc26161641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Atores</a:t>
            </a:r>
            <a:endParaRPr kumimoji="0" lang="pt-BR" altLang="pt-B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endParaRPr kumimoji="0" lang="pt-BR" altLang="pt-B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279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2166A-A26F-495F-B714-CFB32EABE7F4}"/>
              </a:ext>
            </a:extLst>
          </p:cNvPr>
          <p:cNvSpPr>
            <a:spLocks noGrp="1"/>
          </p:cNvSpPr>
          <p:nvPr>
            <p:ph type="title"/>
          </p:nvPr>
        </p:nvSpPr>
        <p:spPr/>
        <p:txBody>
          <a:bodyPr/>
          <a:lstStyle/>
          <a:p>
            <a:r>
              <a:rPr lang="pt-BR" dirty="0"/>
              <a:t>Fluxo de Caso de Uso de Condução</a:t>
            </a:r>
          </a:p>
        </p:txBody>
      </p:sp>
      <p:pic>
        <p:nvPicPr>
          <p:cNvPr id="5" name="Espaço Reservado para Conteúdo 4">
            <a:extLst>
              <a:ext uri="{FF2B5EF4-FFF2-40B4-BE49-F238E27FC236}">
                <a16:creationId xmlns:a16="http://schemas.microsoft.com/office/drawing/2014/main" id="{84FB4F15-5DA1-4CA7-B063-BC5B9308F294}"/>
              </a:ext>
            </a:extLst>
          </p:cNvPr>
          <p:cNvPicPr>
            <a:picLocks noGrp="1" noChangeAspect="1"/>
          </p:cNvPicPr>
          <p:nvPr>
            <p:ph idx="1"/>
          </p:nvPr>
        </p:nvPicPr>
        <p:blipFill>
          <a:blip r:embed="rId2"/>
          <a:stretch>
            <a:fillRect/>
          </a:stretch>
        </p:blipFill>
        <p:spPr>
          <a:xfrm>
            <a:off x="2898372" y="1825625"/>
            <a:ext cx="6395256" cy="4351338"/>
          </a:xfrm>
        </p:spPr>
      </p:pic>
    </p:spTree>
    <p:extLst>
      <p:ext uri="{BB962C8B-B14F-4D97-AF65-F5344CB8AC3E}">
        <p14:creationId xmlns:p14="http://schemas.microsoft.com/office/powerpoint/2010/main" val="404436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69F84-864C-426D-AFCC-FD9CACEC19A5}"/>
              </a:ext>
            </a:extLst>
          </p:cNvPr>
          <p:cNvSpPr>
            <a:spLocks noGrp="1"/>
          </p:cNvSpPr>
          <p:nvPr>
            <p:ph type="title"/>
          </p:nvPr>
        </p:nvSpPr>
        <p:spPr/>
        <p:txBody>
          <a:bodyPr/>
          <a:lstStyle/>
          <a:p>
            <a:r>
              <a:rPr lang="pt-BR" dirty="0"/>
              <a:t>Fluxo de Caso de Uso de Condução</a:t>
            </a:r>
          </a:p>
        </p:txBody>
      </p:sp>
      <p:pic>
        <p:nvPicPr>
          <p:cNvPr id="5" name="Espaço Reservado para Conteúdo 4">
            <a:extLst>
              <a:ext uri="{FF2B5EF4-FFF2-40B4-BE49-F238E27FC236}">
                <a16:creationId xmlns:a16="http://schemas.microsoft.com/office/drawing/2014/main" id="{3BC90CFD-1A4D-4BFE-9423-A71B9B037D5B}"/>
              </a:ext>
            </a:extLst>
          </p:cNvPr>
          <p:cNvPicPr>
            <a:picLocks noGrp="1" noChangeAspect="1"/>
          </p:cNvPicPr>
          <p:nvPr>
            <p:ph idx="1"/>
          </p:nvPr>
        </p:nvPicPr>
        <p:blipFill>
          <a:blip r:embed="rId2"/>
          <a:stretch>
            <a:fillRect/>
          </a:stretch>
        </p:blipFill>
        <p:spPr>
          <a:xfrm>
            <a:off x="2674620" y="2115344"/>
            <a:ext cx="6842760" cy="3771900"/>
          </a:xfrm>
        </p:spPr>
      </p:pic>
    </p:spTree>
    <p:extLst>
      <p:ext uri="{BB962C8B-B14F-4D97-AF65-F5344CB8AC3E}">
        <p14:creationId xmlns:p14="http://schemas.microsoft.com/office/powerpoint/2010/main" val="46727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B51BA-54AE-4D2A-865B-1934689DE2D1}"/>
              </a:ext>
            </a:extLst>
          </p:cNvPr>
          <p:cNvSpPr>
            <a:spLocks noGrp="1"/>
          </p:cNvSpPr>
          <p:nvPr>
            <p:ph type="title"/>
          </p:nvPr>
        </p:nvSpPr>
        <p:spPr/>
        <p:txBody>
          <a:bodyPr/>
          <a:lstStyle/>
          <a:p>
            <a:r>
              <a:rPr lang="pt-BR" dirty="0"/>
              <a:t>Fluxo de Caso de Uso de Condução</a:t>
            </a:r>
          </a:p>
        </p:txBody>
      </p:sp>
      <p:pic>
        <p:nvPicPr>
          <p:cNvPr id="5" name="Espaço Reservado para Conteúdo 4">
            <a:extLst>
              <a:ext uri="{FF2B5EF4-FFF2-40B4-BE49-F238E27FC236}">
                <a16:creationId xmlns:a16="http://schemas.microsoft.com/office/drawing/2014/main" id="{8E36CA74-1A23-4BE2-8164-AF00DBAF1546}"/>
              </a:ext>
            </a:extLst>
          </p:cNvPr>
          <p:cNvPicPr>
            <a:picLocks noGrp="1" noChangeAspect="1"/>
          </p:cNvPicPr>
          <p:nvPr>
            <p:ph idx="1"/>
          </p:nvPr>
        </p:nvPicPr>
        <p:blipFill>
          <a:blip r:embed="rId2"/>
          <a:stretch>
            <a:fillRect/>
          </a:stretch>
        </p:blipFill>
        <p:spPr>
          <a:xfrm>
            <a:off x="2674620" y="2899442"/>
            <a:ext cx="6842760" cy="2203704"/>
          </a:xfrm>
        </p:spPr>
      </p:pic>
    </p:spTree>
    <p:extLst>
      <p:ext uri="{BB962C8B-B14F-4D97-AF65-F5344CB8AC3E}">
        <p14:creationId xmlns:p14="http://schemas.microsoft.com/office/powerpoint/2010/main" val="281513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03F9A5-A627-4DFB-B4D3-11F715E4B600}"/>
              </a:ext>
            </a:extLst>
          </p:cNvPr>
          <p:cNvSpPr>
            <a:spLocks noGrp="1"/>
          </p:cNvSpPr>
          <p:nvPr>
            <p:ph type="title"/>
          </p:nvPr>
        </p:nvSpPr>
        <p:spPr/>
        <p:txBody>
          <a:bodyPr/>
          <a:lstStyle/>
          <a:p>
            <a:r>
              <a:rPr lang="pt-BR" dirty="0"/>
              <a:t>Fluxo de Caso de Uso de Condução</a:t>
            </a:r>
          </a:p>
        </p:txBody>
      </p:sp>
      <p:pic>
        <p:nvPicPr>
          <p:cNvPr id="6" name="Espaço Reservado para Conteúdo 5">
            <a:extLst>
              <a:ext uri="{FF2B5EF4-FFF2-40B4-BE49-F238E27FC236}">
                <a16:creationId xmlns:a16="http://schemas.microsoft.com/office/drawing/2014/main" id="{A629DAF8-F6CA-49DC-8611-4EE657AF0753}"/>
              </a:ext>
            </a:extLst>
          </p:cNvPr>
          <p:cNvPicPr>
            <a:picLocks noGrp="1" noChangeAspect="1"/>
          </p:cNvPicPr>
          <p:nvPr>
            <p:ph sz="half" idx="1"/>
          </p:nvPr>
        </p:nvPicPr>
        <p:blipFill>
          <a:blip r:embed="rId2"/>
          <a:stretch>
            <a:fillRect/>
          </a:stretch>
        </p:blipFill>
        <p:spPr>
          <a:xfrm>
            <a:off x="838200" y="2585875"/>
            <a:ext cx="5181600" cy="2830838"/>
          </a:xfrm>
        </p:spPr>
      </p:pic>
      <p:pic>
        <p:nvPicPr>
          <p:cNvPr id="8" name="Espaço Reservado para Conteúdo 7">
            <a:extLst>
              <a:ext uri="{FF2B5EF4-FFF2-40B4-BE49-F238E27FC236}">
                <a16:creationId xmlns:a16="http://schemas.microsoft.com/office/drawing/2014/main" id="{4B60A9D2-A427-4104-B62A-EB87C7D5AE12}"/>
              </a:ext>
            </a:extLst>
          </p:cNvPr>
          <p:cNvPicPr>
            <a:picLocks noGrp="1" noChangeAspect="1"/>
          </p:cNvPicPr>
          <p:nvPr>
            <p:ph sz="half" idx="2"/>
          </p:nvPr>
        </p:nvPicPr>
        <p:blipFill>
          <a:blip r:embed="rId3"/>
          <a:stretch>
            <a:fillRect/>
          </a:stretch>
        </p:blipFill>
        <p:spPr>
          <a:xfrm>
            <a:off x="6172200" y="3011135"/>
            <a:ext cx="5181600" cy="1980317"/>
          </a:xfrm>
        </p:spPr>
      </p:pic>
    </p:spTree>
    <p:extLst>
      <p:ext uri="{BB962C8B-B14F-4D97-AF65-F5344CB8AC3E}">
        <p14:creationId xmlns:p14="http://schemas.microsoft.com/office/powerpoint/2010/main" val="305437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CE68C-F5FF-4531-A84D-58E70E0893CB}"/>
              </a:ext>
            </a:extLst>
          </p:cNvPr>
          <p:cNvSpPr>
            <a:spLocks noGrp="1"/>
          </p:cNvSpPr>
          <p:nvPr>
            <p:ph type="title"/>
          </p:nvPr>
        </p:nvSpPr>
        <p:spPr/>
        <p:txBody>
          <a:bodyPr/>
          <a:lstStyle/>
          <a:p>
            <a:r>
              <a:rPr lang="pt-BR" dirty="0"/>
              <a:t>Diagramas de Caso de Uso - Atores</a:t>
            </a:r>
          </a:p>
        </p:txBody>
      </p:sp>
      <p:pic>
        <p:nvPicPr>
          <p:cNvPr id="5" name="Espaço Reservado para Conteúdo 4">
            <a:extLst>
              <a:ext uri="{FF2B5EF4-FFF2-40B4-BE49-F238E27FC236}">
                <a16:creationId xmlns:a16="http://schemas.microsoft.com/office/drawing/2014/main" id="{9039ED72-8352-462F-BD5C-BF6754F53578}"/>
              </a:ext>
            </a:extLst>
          </p:cNvPr>
          <p:cNvPicPr>
            <a:picLocks noGrp="1" noChangeAspect="1"/>
          </p:cNvPicPr>
          <p:nvPr>
            <p:ph idx="1"/>
          </p:nvPr>
        </p:nvPicPr>
        <p:blipFill>
          <a:blip r:embed="rId2"/>
          <a:stretch>
            <a:fillRect/>
          </a:stretch>
        </p:blipFill>
        <p:spPr>
          <a:xfrm>
            <a:off x="4370470" y="1825625"/>
            <a:ext cx="3451060" cy="4351338"/>
          </a:xfrm>
        </p:spPr>
      </p:pic>
    </p:spTree>
    <p:extLst>
      <p:ext uri="{BB962C8B-B14F-4D97-AF65-F5344CB8AC3E}">
        <p14:creationId xmlns:p14="http://schemas.microsoft.com/office/powerpoint/2010/main" val="263364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4A2DF-8055-4ECA-8A12-DCB2AD89D769}"/>
              </a:ext>
            </a:extLst>
          </p:cNvPr>
          <p:cNvSpPr>
            <a:spLocks noGrp="1"/>
          </p:cNvSpPr>
          <p:nvPr>
            <p:ph type="title"/>
          </p:nvPr>
        </p:nvSpPr>
        <p:spPr/>
        <p:txBody>
          <a:bodyPr/>
          <a:lstStyle/>
          <a:p>
            <a:r>
              <a:rPr lang="pt-BR" dirty="0"/>
              <a:t>Caso de Uso de Condução</a:t>
            </a:r>
          </a:p>
        </p:txBody>
      </p:sp>
      <p:pic>
        <p:nvPicPr>
          <p:cNvPr id="5" name="Espaço Reservado para Conteúdo 4" descr="Diagrama&#10;&#10;Descrição gerada automaticamente">
            <a:extLst>
              <a:ext uri="{FF2B5EF4-FFF2-40B4-BE49-F238E27FC236}">
                <a16:creationId xmlns:a16="http://schemas.microsoft.com/office/drawing/2014/main" id="{6B1F7DE8-2FA0-4D24-BC45-CACF873077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8390" y="1825625"/>
            <a:ext cx="2875220" cy="4351338"/>
          </a:xfrm>
        </p:spPr>
      </p:pic>
    </p:spTree>
    <p:extLst>
      <p:ext uri="{BB962C8B-B14F-4D97-AF65-F5344CB8AC3E}">
        <p14:creationId xmlns:p14="http://schemas.microsoft.com/office/powerpoint/2010/main" val="4219069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EDBF4-C06D-4F55-A4D5-3E96AAAE48CA}"/>
              </a:ext>
            </a:extLst>
          </p:cNvPr>
          <p:cNvSpPr>
            <a:spLocks noGrp="1"/>
          </p:cNvSpPr>
          <p:nvPr>
            <p:ph type="title"/>
          </p:nvPr>
        </p:nvSpPr>
        <p:spPr/>
        <p:txBody>
          <a:bodyPr/>
          <a:lstStyle/>
          <a:p>
            <a:r>
              <a:rPr lang="pt-BR" dirty="0"/>
              <a:t>Tecnologias</a:t>
            </a:r>
          </a:p>
        </p:txBody>
      </p:sp>
      <p:sp>
        <p:nvSpPr>
          <p:cNvPr id="3" name="Espaço Reservado para Conteúdo 2">
            <a:extLst>
              <a:ext uri="{FF2B5EF4-FFF2-40B4-BE49-F238E27FC236}">
                <a16:creationId xmlns:a16="http://schemas.microsoft.com/office/drawing/2014/main" id="{C29139AE-AE60-4809-8F48-CBD1A59176A6}"/>
              </a:ext>
            </a:extLst>
          </p:cNvPr>
          <p:cNvSpPr>
            <a:spLocks noGrp="1"/>
          </p:cNvSpPr>
          <p:nvPr>
            <p:ph idx="1"/>
          </p:nvPr>
        </p:nvSpPr>
        <p:spPr/>
        <p:txBody>
          <a:bodyPr/>
          <a:lstStyle/>
          <a:p>
            <a:r>
              <a:rPr lang="pt-BR" dirty="0" err="1"/>
              <a:t>.Net</a:t>
            </a:r>
            <a:r>
              <a:rPr lang="pt-BR" dirty="0"/>
              <a:t> Core 3.1</a:t>
            </a:r>
          </a:p>
          <a:p>
            <a:pPr lvl="1"/>
            <a:r>
              <a:rPr lang="pt-BR" dirty="0" err="1"/>
              <a:t>Entity</a:t>
            </a:r>
            <a:r>
              <a:rPr lang="pt-BR" dirty="0"/>
              <a:t> Framework </a:t>
            </a:r>
          </a:p>
          <a:p>
            <a:pPr lvl="1"/>
            <a:r>
              <a:rPr lang="pt-BR" dirty="0" err="1"/>
              <a:t>Bootstrap</a:t>
            </a:r>
            <a:endParaRPr lang="pt-BR" dirty="0"/>
          </a:p>
          <a:p>
            <a:pPr lvl="1"/>
            <a:r>
              <a:rPr lang="pt-BR" dirty="0" err="1"/>
              <a:t>Jquery</a:t>
            </a:r>
            <a:endParaRPr lang="pt-BR" dirty="0"/>
          </a:p>
          <a:p>
            <a:pPr lvl="1"/>
            <a:r>
              <a:rPr lang="pt-BR" dirty="0"/>
              <a:t>Chart.js</a:t>
            </a:r>
          </a:p>
          <a:p>
            <a:pPr lvl="1"/>
            <a:r>
              <a:rPr lang="pt-BR" dirty="0" err="1"/>
              <a:t>Quartz</a:t>
            </a:r>
            <a:endParaRPr lang="pt-BR" dirty="0"/>
          </a:p>
          <a:p>
            <a:r>
              <a:rPr lang="pt-BR" dirty="0"/>
              <a:t>SQL Server</a:t>
            </a:r>
          </a:p>
          <a:p>
            <a:r>
              <a:rPr lang="pt-BR" dirty="0"/>
              <a:t>Python (testes)</a:t>
            </a:r>
          </a:p>
          <a:p>
            <a:pPr lvl="1"/>
            <a:r>
              <a:rPr lang="pt-BR" dirty="0" err="1"/>
              <a:t>Selenium</a:t>
            </a:r>
            <a:endParaRPr lang="pt-BR" dirty="0"/>
          </a:p>
        </p:txBody>
      </p:sp>
      <p:pic>
        <p:nvPicPr>
          <p:cNvPr id="6" name="Imagem 5">
            <a:extLst>
              <a:ext uri="{FF2B5EF4-FFF2-40B4-BE49-F238E27FC236}">
                <a16:creationId xmlns:a16="http://schemas.microsoft.com/office/drawing/2014/main" id="{2AEAE1BC-E7BC-4A5D-BFE9-18F832690BFD}"/>
              </a:ext>
            </a:extLst>
          </p:cNvPr>
          <p:cNvPicPr>
            <a:picLocks noChangeAspect="1"/>
          </p:cNvPicPr>
          <p:nvPr/>
        </p:nvPicPr>
        <p:blipFill>
          <a:blip r:embed="rId2">
            <a:alphaModFix/>
          </a:blip>
          <a:stretch>
            <a:fillRect/>
          </a:stretch>
        </p:blipFill>
        <p:spPr>
          <a:xfrm>
            <a:off x="8539993" y="13739"/>
            <a:ext cx="3652006" cy="1577927"/>
          </a:xfrm>
          <a:prstGeom prst="rect">
            <a:avLst/>
          </a:prstGeom>
        </p:spPr>
      </p:pic>
    </p:spTree>
    <p:extLst>
      <p:ext uri="{BB962C8B-B14F-4D97-AF65-F5344CB8AC3E}">
        <p14:creationId xmlns:p14="http://schemas.microsoft.com/office/powerpoint/2010/main" val="1823550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4FF2F-F148-40E9-818C-AA6F96D1F8E5}"/>
              </a:ext>
            </a:extLst>
          </p:cNvPr>
          <p:cNvSpPr>
            <a:spLocks noGrp="1"/>
          </p:cNvSpPr>
          <p:nvPr>
            <p:ph type="title"/>
          </p:nvPr>
        </p:nvSpPr>
        <p:spPr/>
        <p:txBody>
          <a:bodyPr/>
          <a:lstStyle/>
          <a:p>
            <a:r>
              <a:rPr lang="pt-BR" dirty="0"/>
              <a:t>Caso de Uso de Análise</a:t>
            </a:r>
          </a:p>
        </p:txBody>
      </p:sp>
      <p:pic>
        <p:nvPicPr>
          <p:cNvPr id="5" name="Espaço Reservado para Conteúdo 4" descr="Diagrama&#10;&#10;Descrição gerada automaticamente">
            <a:extLst>
              <a:ext uri="{FF2B5EF4-FFF2-40B4-BE49-F238E27FC236}">
                <a16:creationId xmlns:a16="http://schemas.microsoft.com/office/drawing/2014/main" id="{3A0C495A-6788-4081-BB78-021AD3B468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6476" y="2325103"/>
            <a:ext cx="6019048" cy="3352381"/>
          </a:xfrm>
        </p:spPr>
      </p:pic>
    </p:spTree>
    <p:extLst>
      <p:ext uri="{BB962C8B-B14F-4D97-AF65-F5344CB8AC3E}">
        <p14:creationId xmlns:p14="http://schemas.microsoft.com/office/powerpoint/2010/main" val="2816346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305ED-1CCC-4C92-BE12-5F6C5AF8DBD9}"/>
              </a:ext>
            </a:extLst>
          </p:cNvPr>
          <p:cNvSpPr>
            <a:spLocks noGrp="1"/>
          </p:cNvSpPr>
          <p:nvPr>
            <p:ph type="title"/>
          </p:nvPr>
        </p:nvSpPr>
        <p:spPr/>
        <p:txBody>
          <a:bodyPr/>
          <a:lstStyle/>
          <a:p>
            <a:r>
              <a:rPr lang="pt-BR" dirty="0"/>
              <a:t>Caso de Uso de Configuração</a:t>
            </a:r>
          </a:p>
        </p:txBody>
      </p:sp>
      <p:pic>
        <p:nvPicPr>
          <p:cNvPr id="5" name="Espaço Reservado para Conteúdo 4" descr="Diagrama&#10;&#10;Descrição gerada automaticamente">
            <a:extLst>
              <a:ext uri="{FF2B5EF4-FFF2-40B4-BE49-F238E27FC236}">
                <a16:creationId xmlns:a16="http://schemas.microsoft.com/office/drawing/2014/main" id="{5C199CA1-B574-4037-B86B-17AB98E9C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1415" y="1825625"/>
            <a:ext cx="5149170" cy="4351338"/>
          </a:xfrm>
        </p:spPr>
      </p:pic>
    </p:spTree>
    <p:extLst>
      <p:ext uri="{BB962C8B-B14F-4D97-AF65-F5344CB8AC3E}">
        <p14:creationId xmlns:p14="http://schemas.microsoft.com/office/powerpoint/2010/main" val="1428050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040741-3E98-401E-A853-221A076A1F6E}"/>
              </a:ext>
            </a:extLst>
          </p:cNvPr>
          <p:cNvSpPr>
            <a:spLocks noGrp="1"/>
          </p:cNvSpPr>
          <p:nvPr>
            <p:ph type="title"/>
          </p:nvPr>
        </p:nvSpPr>
        <p:spPr/>
        <p:txBody>
          <a:bodyPr>
            <a:normAutofit fontScale="90000"/>
          </a:bodyPr>
          <a:lstStyle/>
          <a:p>
            <a:r>
              <a:rPr lang="pt-BR" dirty="0"/>
              <a:t>Diagrama de Sequência de Condução – Fazer Registro</a:t>
            </a:r>
            <a:br>
              <a:rPr lang="pt-BR" dirty="0"/>
            </a:br>
            <a:endParaRPr lang="pt-BR" dirty="0"/>
          </a:p>
        </p:txBody>
      </p:sp>
      <p:pic>
        <p:nvPicPr>
          <p:cNvPr id="5" name="Espaço Reservado para Conteúdo 4" descr="Interface gráfica do usuário&#10;&#10;Descrição gerada automaticamente">
            <a:extLst>
              <a:ext uri="{FF2B5EF4-FFF2-40B4-BE49-F238E27FC236}">
                <a16:creationId xmlns:a16="http://schemas.microsoft.com/office/drawing/2014/main" id="{B00B884D-795B-47E0-9C03-FBCEF07B00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743" y="1266119"/>
            <a:ext cx="9466513" cy="5591882"/>
          </a:xfrm>
        </p:spPr>
      </p:pic>
    </p:spTree>
    <p:extLst>
      <p:ext uri="{BB962C8B-B14F-4D97-AF65-F5344CB8AC3E}">
        <p14:creationId xmlns:p14="http://schemas.microsoft.com/office/powerpoint/2010/main" val="3691237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D80CD-1A0F-4E73-9EA0-576057FE66A3}"/>
              </a:ext>
            </a:extLst>
          </p:cNvPr>
          <p:cNvSpPr>
            <a:spLocks noGrp="1"/>
          </p:cNvSpPr>
          <p:nvPr>
            <p:ph type="title"/>
          </p:nvPr>
        </p:nvSpPr>
        <p:spPr/>
        <p:txBody>
          <a:bodyPr/>
          <a:lstStyle/>
          <a:p>
            <a:r>
              <a:rPr lang="pt-BR" dirty="0"/>
              <a:t>Diagrama de Sequência de Condução – Fazer Login</a:t>
            </a:r>
          </a:p>
        </p:txBody>
      </p:sp>
      <p:pic>
        <p:nvPicPr>
          <p:cNvPr id="11" name="Espaço Reservado para Conteúdo 10" descr="Diagrama&#10;&#10;Descrição gerada automaticamente">
            <a:extLst>
              <a:ext uri="{FF2B5EF4-FFF2-40B4-BE49-F238E27FC236}">
                <a16:creationId xmlns:a16="http://schemas.microsoft.com/office/drawing/2014/main" id="{8231CECC-1792-4C2F-B5B8-5A7D1478A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187" y="1825625"/>
            <a:ext cx="8503625" cy="4351338"/>
          </a:xfrm>
        </p:spPr>
      </p:pic>
    </p:spTree>
    <p:extLst>
      <p:ext uri="{BB962C8B-B14F-4D97-AF65-F5344CB8AC3E}">
        <p14:creationId xmlns:p14="http://schemas.microsoft.com/office/powerpoint/2010/main" val="3457810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8A1385-9D74-4269-9233-9FA2ABA4375E}"/>
              </a:ext>
            </a:extLst>
          </p:cNvPr>
          <p:cNvSpPr>
            <a:spLocks noGrp="1"/>
          </p:cNvSpPr>
          <p:nvPr>
            <p:ph type="title"/>
          </p:nvPr>
        </p:nvSpPr>
        <p:spPr/>
        <p:txBody>
          <a:bodyPr>
            <a:normAutofit fontScale="90000"/>
          </a:bodyPr>
          <a:lstStyle/>
          <a:p>
            <a:r>
              <a:rPr lang="pt-BR" dirty="0"/>
              <a:t>Diagrama de Sequência de Condução – Adicionar ao Carrinho</a:t>
            </a:r>
            <a:br>
              <a:rPr lang="pt-BR" dirty="0"/>
            </a:br>
            <a:endParaRPr lang="pt-BR" dirty="0"/>
          </a:p>
        </p:txBody>
      </p:sp>
      <p:pic>
        <p:nvPicPr>
          <p:cNvPr id="5" name="Espaço Reservado para Conteúdo 4" descr="Interface gráfica do usuário&#10;&#10;Descrição gerada automaticamente com confiança média">
            <a:extLst>
              <a:ext uri="{FF2B5EF4-FFF2-40B4-BE49-F238E27FC236}">
                <a16:creationId xmlns:a16="http://schemas.microsoft.com/office/drawing/2014/main" id="{8FF9628C-551C-430C-BB44-3C6C9E7636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032" y="1283750"/>
            <a:ext cx="9119936" cy="5574250"/>
          </a:xfrm>
        </p:spPr>
      </p:pic>
    </p:spTree>
    <p:extLst>
      <p:ext uri="{BB962C8B-B14F-4D97-AF65-F5344CB8AC3E}">
        <p14:creationId xmlns:p14="http://schemas.microsoft.com/office/powerpoint/2010/main" val="4181007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A9E65-3732-4B23-8C18-D175DB019610}"/>
              </a:ext>
            </a:extLst>
          </p:cNvPr>
          <p:cNvSpPr>
            <a:spLocks noGrp="1"/>
          </p:cNvSpPr>
          <p:nvPr>
            <p:ph type="title"/>
          </p:nvPr>
        </p:nvSpPr>
        <p:spPr/>
        <p:txBody>
          <a:bodyPr>
            <a:normAutofit fontScale="90000"/>
          </a:bodyPr>
          <a:lstStyle/>
          <a:p>
            <a:r>
              <a:rPr lang="pt-BR" dirty="0"/>
              <a:t>Diagrama de Sequência de Condução – Comprar</a:t>
            </a:r>
            <a:br>
              <a:rPr lang="pt-BR" dirty="0"/>
            </a:br>
            <a:endParaRPr lang="pt-BR" dirty="0"/>
          </a:p>
        </p:txBody>
      </p:sp>
      <p:pic>
        <p:nvPicPr>
          <p:cNvPr id="5" name="Espaço Reservado para Conteúdo 4" descr="Gráfico&#10;&#10;Descrição gerada automaticamente com confiança baixa">
            <a:extLst>
              <a:ext uri="{FF2B5EF4-FFF2-40B4-BE49-F238E27FC236}">
                <a16:creationId xmlns:a16="http://schemas.microsoft.com/office/drawing/2014/main" id="{B7F438C3-BE5C-464B-8187-6A6FE3B29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480" y="1050759"/>
            <a:ext cx="8415039" cy="5807242"/>
          </a:xfrm>
        </p:spPr>
      </p:pic>
    </p:spTree>
    <p:extLst>
      <p:ext uri="{BB962C8B-B14F-4D97-AF65-F5344CB8AC3E}">
        <p14:creationId xmlns:p14="http://schemas.microsoft.com/office/powerpoint/2010/main" val="2546188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AF5FD-DA75-4024-B3F7-72451668990D}"/>
              </a:ext>
            </a:extLst>
          </p:cNvPr>
          <p:cNvSpPr>
            <a:spLocks noGrp="1"/>
          </p:cNvSpPr>
          <p:nvPr>
            <p:ph type="title"/>
          </p:nvPr>
        </p:nvSpPr>
        <p:spPr/>
        <p:txBody>
          <a:bodyPr>
            <a:normAutofit fontScale="90000"/>
          </a:bodyPr>
          <a:lstStyle/>
          <a:p>
            <a:r>
              <a:rPr lang="pt-BR" dirty="0"/>
              <a:t>Diagrama de Sequência de Condução – Pedir Troca</a:t>
            </a:r>
            <a:br>
              <a:rPr lang="pt-BR" dirty="0"/>
            </a:br>
            <a:endParaRPr lang="pt-BR" dirty="0"/>
          </a:p>
        </p:txBody>
      </p:sp>
      <p:pic>
        <p:nvPicPr>
          <p:cNvPr id="5" name="Espaço Reservado para Conteúdo 4" descr="Gráfico&#10;&#10;Descrição gerada automaticamente com confiança média">
            <a:extLst>
              <a:ext uri="{FF2B5EF4-FFF2-40B4-BE49-F238E27FC236}">
                <a16:creationId xmlns:a16="http://schemas.microsoft.com/office/drawing/2014/main" id="{448C1F33-997D-46E4-80D7-AA80A12B44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904" y="1082842"/>
            <a:ext cx="8560191" cy="5647573"/>
          </a:xfrm>
        </p:spPr>
      </p:pic>
    </p:spTree>
    <p:extLst>
      <p:ext uri="{BB962C8B-B14F-4D97-AF65-F5344CB8AC3E}">
        <p14:creationId xmlns:p14="http://schemas.microsoft.com/office/powerpoint/2010/main" val="450567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03C73-4436-4762-BFC7-6A1FF9910411}"/>
              </a:ext>
            </a:extLst>
          </p:cNvPr>
          <p:cNvSpPr>
            <a:spLocks noGrp="1"/>
          </p:cNvSpPr>
          <p:nvPr>
            <p:ph type="title"/>
          </p:nvPr>
        </p:nvSpPr>
        <p:spPr/>
        <p:txBody>
          <a:bodyPr>
            <a:normAutofit fontScale="90000"/>
          </a:bodyPr>
          <a:lstStyle/>
          <a:p>
            <a:r>
              <a:rPr lang="pt-BR" dirty="0"/>
              <a:t>Diagrama de Sequência de Condução – Visualizar Pedidos e Trocas</a:t>
            </a:r>
            <a:br>
              <a:rPr lang="pt-BR" dirty="0"/>
            </a:br>
            <a:endParaRPr lang="pt-BR" dirty="0"/>
          </a:p>
        </p:txBody>
      </p:sp>
      <p:pic>
        <p:nvPicPr>
          <p:cNvPr id="5" name="Espaço Reservado para Conteúdo 4" descr="Gráfico&#10;&#10;Descrição gerada automaticamente">
            <a:extLst>
              <a:ext uri="{FF2B5EF4-FFF2-40B4-BE49-F238E27FC236}">
                <a16:creationId xmlns:a16="http://schemas.microsoft.com/office/drawing/2014/main" id="{D0B23DC2-88E7-4617-A883-41911DFF3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226" y="1825625"/>
            <a:ext cx="10145548" cy="4351338"/>
          </a:xfrm>
        </p:spPr>
      </p:pic>
    </p:spTree>
    <p:extLst>
      <p:ext uri="{BB962C8B-B14F-4D97-AF65-F5344CB8AC3E}">
        <p14:creationId xmlns:p14="http://schemas.microsoft.com/office/powerpoint/2010/main" val="2742177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765DE-2AE6-4B3F-833B-D0D5A3AA8636}"/>
              </a:ext>
            </a:extLst>
          </p:cNvPr>
          <p:cNvSpPr>
            <a:spLocks noGrp="1"/>
          </p:cNvSpPr>
          <p:nvPr>
            <p:ph type="title"/>
          </p:nvPr>
        </p:nvSpPr>
        <p:spPr/>
        <p:txBody>
          <a:bodyPr>
            <a:normAutofit fontScale="90000"/>
          </a:bodyPr>
          <a:lstStyle/>
          <a:p>
            <a:r>
              <a:rPr lang="pt-BR" dirty="0"/>
              <a:t>Diagrama de Sequência de Condução – Mudar Status do Pedido</a:t>
            </a:r>
            <a:br>
              <a:rPr lang="pt-BR" dirty="0"/>
            </a:br>
            <a:endParaRPr lang="pt-BR" dirty="0"/>
          </a:p>
        </p:txBody>
      </p:sp>
      <p:pic>
        <p:nvPicPr>
          <p:cNvPr id="5" name="Espaço Reservado para Conteúdo 4" descr="Gráfico&#10;&#10;Descrição gerada automaticamente com confiança média">
            <a:extLst>
              <a:ext uri="{FF2B5EF4-FFF2-40B4-BE49-F238E27FC236}">
                <a16:creationId xmlns:a16="http://schemas.microsoft.com/office/drawing/2014/main" id="{284029AB-FEBD-4E00-8FD6-A01F411011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2634" y="1341482"/>
            <a:ext cx="8966732" cy="5516518"/>
          </a:xfrm>
        </p:spPr>
      </p:pic>
    </p:spTree>
    <p:extLst>
      <p:ext uri="{BB962C8B-B14F-4D97-AF65-F5344CB8AC3E}">
        <p14:creationId xmlns:p14="http://schemas.microsoft.com/office/powerpoint/2010/main" val="3840091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BB733-123F-4B7D-A039-B64421EB5ED3}"/>
              </a:ext>
            </a:extLst>
          </p:cNvPr>
          <p:cNvSpPr>
            <a:spLocks noGrp="1"/>
          </p:cNvSpPr>
          <p:nvPr>
            <p:ph type="title"/>
          </p:nvPr>
        </p:nvSpPr>
        <p:spPr/>
        <p:txBody>
          <a:bodyPr>
            <a:normAutofit fontScale="90000"/>
          </a:bodyPr>
          <a:lstStyle/>
          <a:p>
            <a:r>
              <a:rPr lang="pt-BR" dirty="0"/>
              <a:t>Diagrama de Sequência de Condução – Mudar Status da Troca</a:t>
            </a:r>
            <a:br>
              <a:rPr lang="pt-BR" dirty="0"/>
            </a:br>
            <a:endParaRPr lang="pt-BR" dirty="0"/>
          </a:p>
        </p:txBody>
      </p:sp>
      <p:pic>
        <p:nvPicPr>
          <p:cNvPr id="5" name="Espaço Reservado para Conteúdo 4" descr="Interface gráfica do usuário, Aplicativo&#10;&#10;Descrição gerada automaticamente">
            <a:extLst>
              <a:ext uri="{FF2B5EF4-FFF2-40B4-BE49-F238E27FC236}">
                <a16:creationId xmlns:a16="http://schemas.microsoft.com/office/drawing/2014/main" id="{88E900EE-99D2-44ED-ACDB-490F90FFB3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042" y="1209583"/>
            <a:ext cx="9111915" cy="5648417"/>
          </a:xfrm>
        </p:spPr>
      </p:pic>
    </p:spTree>
    <p:extLst>
      <p:ext uri="{BB962C8B-B14F-4D97-AF65-F5344CB8AC3E}">
        <p14:creationId xmlns:p14="http://schemas.microsoft.com/office/powerpoint/2010/main" val="373900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15B9C-974E-4562-851F-EB37981CCC81}"/>
              </a:ext>
            </a:extLst>
          </p:cNvPr>
          <p:cNvSpPr>
            <a:spLocks noGrp="1"/>
          </p:cNvSpPr>
          <p:nvPr>
            <p:ph type="title"/>
          </p:nvPr>
        </p:nvSpPr>
        <p:spPr/>
        <p:txBody>
          <a:bodyPr/>
          <a:lstStyle/>
          <a:p>
            <a:r>
              <a:rPr lang="pt-BR" dirty="0"/>
              <a:t>Arquitetura em Alto Nível</a:t>
            </a:r>
          </a:p>
        </p:txBody>
      </p:sp>
      <p:pic>
        <p:nvPicPr>
          <p:cNvPr id="6" name="Espaço Reservado para Conteúdo 5" descr="Interface gráfica do usuário&#10;&#10;Descrição gerada automaticamente">
            <a:extLst>
              <a:ext uri="{FF2B5EF4-FFF2-40B4-BE49-F238E27FC236}">
                <a16:creationId xmlns:a16="http://schemas.microsoft.com/office/drawing/2014/main" id="{E0863C4D-DD24-4B75-8237-BED995A2B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82" y="2042074"/>
            <a:ext cx="12384764" cy="3620161"/>
          </a:xfrm>
        </p:spPr>
      </p:pic>
      <p:pic>
        <p:nvPicPr>
          <p:cNvPr id="5" name="Imagem 4">
            <a:extLst>
              <a:ext uri="{FF2B5EF4-FFF2-40B4-BE49-F238E27FC236}">
                <a16:creationId xmlns:a16="http://schemas.microsoft.com/office/drawing/2014/main" id="{2AC8218A-0F9E-4CF6-8957-017BEF242641}"/>
              </a:ext>
            </a:extLst>
          </p:cNvPr>
          <p:cNvPicPr>
            <a:picLocks noChangeAspect="1"/>
          </p:cNvPicPr>
          <p:nvPr/>
        </p:nvPicPr>
        <p:blipFill>
          <a:blip r:embed="rId3">
            <a:alphaModFix/>
          </a:blip>
          <a:stretch>
            <a:fillRect/>
          </a:stretch>
        </p:blipFill>
        <p:spPr>
          <a:xfrm>
            <a:off x="8539993" y="13739"/>
            <a:ext cx="3652006" cy="1577927"/>
          </a:xfrm>
          <a:prstGeom prst="rect">
            <a:avLst/>
          </a:prstGeom>
        </p:spPr>
      </p:pic>
    </p:spTree>
    <p:extLst>
      <p:ext uri="{BB962C8B-B14F-4D97-AF65-F5344CB8AC3E}">
        <p14:creationId xmlns:p14="http://schemas.microsoft.com/office/powerpoint/2010/main" val="878633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31588-DB75-46B8-B94D-94B4E6624C63}"/>
              </a:ext>
            </a:extLst>
          </p:cNvPr>
          <p:cNvSpPr>
            <a:spLocks noGrp="1"/>
          </p:cNvSpPr>
          <p:nvPr>
            <p:ph type="title"/>
          </p:nvPr>
        </p:nvSpPr>
        <p:spPr/>
        <p:txBody>
          <a:bodyPr/>
          <a:lstStyle/>
          <a:p>
            <a:r>
              <a:rPr lang="pt-BR" dirty="0"/>
              <a:t>Diagrama de Camadas</a:t>
            </a:r>
          </a:p>
        </p:txBody>
      </p:sp>
      <p:pic>
        <p:nvPicPr>
          <p:cNvPr id="5" name="Espaço Reservado para Conteúdo 4">
            <a:extLst>
              <a:ext uri="{FF2B5EF4-FFF2-40B4-BE49-F238E27FC236}">
                <a16:creationId xmlns:a16="http://schemas.microsoft.com/office/drawing/2014/main" id="{116FEAE4-1754-4D01-9FC2-65A538B5C412}"/>
              </a:ext>
            </a:extLst>
          </p:cNvPr>
          <p:cNvPicPr>
            <a:picLocks noGrp="1" noChangeAspect="1"/>
          </p:cNvPicPr>
          <p:nvPr>
            <p:ph idx="1"/>
          </p:nvPr>
        </p:nvPicPr>
        <p:blipFill>
          <a:blip r:embed="rId2"/>
          <a:stretch>
            <a:fillRect/>
          </a:stretch>
        </p:blipFill>
        <p:spPr>
          <a:xfrm>
            <a:off x="4045791" y="1825625"/>
            <a:ext cx="4100417" cy="4351338"/>
          </a:xfrm>
        </p:spPr>
      </p:pic>
    </p:spTree>
    <p:extLst>
      <p:ext uri="{BB962C8B-B14F-4D97-AF65-F5344CB8AC3E}">
        <p14:creationId xmlns:p14="http://schemas.microsoft.com/office/powerpoint/2010/main" val="729299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2825E-EC78-4363-A36F-D84FDA55199C}"/>
              </a:ext>
            </a:extLst>
          </p:cNvPr>
          <p:cNvSpPr>
            <a:spLocks noGrp="1"/>
          </p:cNvSpPr>
          <p:nvPr>
            <p:ph type="title"/>
          </p:nvPr>
        </p:nvSpPr>
        <p:spPr/>
        <p:txBody>
          <a:bodyPr/>
          <a:lstStyle/>
          <a:p>
            <a:r>
              <a:rPr lang="pt-BR" dirty="0"/>
              <a:t>Camada de Apresentação</a:t>
            </a:r>
          </a:p>
        </p:txBody>
      </p:sp>
      <p:pic>
        <p:nvPicPr>
          <p:cNvPr id="5" name="Espaço Reservado para Conteúdo 4">
            <a:extLst>
              <a:ext uri="{FF2B5EF4-FFF2-40B4-BE49-F238E27FC236}">
                <a16:creationId xmlns:a16="http://schemas.microsoft.com/office/drawing/2014/main" id="{DF7DCDBA-6BB1-4ED9-8396-A7627A43A6B0}"/>
              </a:ext>
            </a:extLst>
          </p:cNvPr>
          <p:cNvPicPr>
            <a:picLocks noGrp="1" noChangeAspect="1"/>
          </p:cNvPicPr>
          <p:nvPr>
            <p:ph idx="1"/>
          </p:nvPr>
        </p:nvPicPr>
        <p:blipFill>
          <a:blip r:embed="rId2"/>
          <a:stretch>
            <a:fillRect/>
          </a:stretch>
        </p:blipFill>
        <p:spPr>
          <a:xfrm>
            <a:off x="2666521" y="1838817"/>
            <a:ext cx="6858957" cy="4324954"/>
          </a:xfrm>
        </p:spPr>
      </p:pic>
    </p:spTree>
    <p:extLst>
      <p:ext uri="{BB962C8B-B14F-4D97-AF65-F5344CB8AC3E}">
        <p14:creationId xmlns:p14="http://schemas.microsoft.com/office/powerpoint/2010/main" val="3762073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DAC0E4-FB6D-4999-A88F-ADCDB0B0B3A7}"/>
              </a:ext>
            </a:extLst>
          </p:cNvPr>
          <p:cNvSpPr>
            <a:spLocks noGrp="1"/>
          </p:cNvSpPr>
          <p:nvPr>
            <p:ph type="title"/>
          </p:nvPr>
        </p:nvSpPr>
        <p:spPr/>
        <p:txBody>
          <a:bodyPr/>
          <a:lstStyle/>
          <a:p>
            <a:r>
              <a:rPr lang="pt-BR" dirty="0"/>
              <a:t>Camada de Negócio</a:t>
            </a:r>
          </a:p>
        </p:txBody>
      </p:sp>
      <p:pic>
        <p:nvPicPr>
          <p:cNvPr id="5" name="Espaço Reservado para Conteúdo 4">
            <a:extLst>
              <a:ext uri="{FF2B5EF4-FFF2-40B4-BE49-F238E27FC236}">
                <a16:creationId xmlns:a16="http://schemas.microsoft.com/office/drawing/2014/main" id="{2D8C7AB6-F87E-4824-AB01-733B01DD1B0E}"/>
              </a:ext>
            </a:extLst>
          </p:cNvPr>
          <p:cNvPicPr>
            <a:picLocks noGrp="1" noChangeAspect="1"/>
          </p:cNvPicPr>
          <p:nvPr>
            <p:ph idx="1"/>
          </p:nvPr>
        </p:nvPicPr>
        <p:blipFill>
          <a:blip r:embed="rId2"/>
          <a:stretch>
            <a:fillRect/>
          </a:stretch>
        </p:blipFill>
        <p:spPr>
          <a:xfrm>
            <a:off x="2439414" y="1825625"/>
            <a:ext cx="7313172" cy="4351338"/>
          </a:xfrm>
        </p:spPr>
      </p:pic>
    </p:spTree>
    <p:extLst>
      <p:ext uri="{BB962C8B-B14F-4D97-AF65-F5344CB8AC3E}">
        <p14:creationId xmlns:p14="http://schemas.microsoft.com/office/powerpoint/2010/main" val="3173476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F7FF2-642D-47F5-96E0-6D497F3CE6F7}"/>
              </a:ext>
            </a:extLst>
          </p:cNvPr>
          <p:cNvSpPr>
            <a:spLocks noGrp="1"/>
          </p:cNvSpPr>
          <p:nvPr>
            <p:ph type="title"/>
          </p:nvPr>
        </p:nvSpPr>
        <p:spPr/>
        <p:txBody>
          <a:bodyPr/>
          <a:lstStyle/>
          <a:p>
            <a:r>
              <a:rPr lang="pt-BR" dirty="0"/>
              <a:t>Pacote de Controle</a:t>
            </a:r>
          </a:p>
        </p:txBody>
      </p:sp>
      <p:pic>
        <p:nvPicPr>
          <p:cNvPr id="5" name="Espaço Reservado para Conteúdo 4" descr="Diagrama&#10;&#10;Descrição gerada automaticamente">
            <a:extLst>
              <a:ext uri="{FF2B5EF4-FFF2-40B4-BE49-F238E27FC236}">
                <a16:creationId xmlns:a16="http://schemas.microsoft.com/office/drawing/2014/main" id="{538B778B-E320-4881-AFBE-EB3C62EF0C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756" y="1873751"/>
            <a:ext cx="7292487" cy="4351338"/>
          </a:xfrm>
        </p:spPr>
      </p:pic>
    </p:spTree>
    <p:extLst>
      <p:ext uri="{BB962C8B-B14F-4D97-AF65-F5344CB8AC3E}">
        <p14:creationId xmlns:p14="http://schemas.microsoft.com/office/powerpoint/2010/main" val="2573794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13EBE-0014-4808-9AC4-3A84E9C9DC99}"/>
              </a:ext>
            </a:extLst>
          </p:cNvPr>
          <p:cNvSpPr>
            <a:spLocks noGrp="1"/>
          </p:cNvSpPr>
          <p:nvPr>
            <p:ph type="title"/>
          </p:nvPr>
        </p:nvSpPr>
        <p:spPr/>
        <p:txBody>
          <a:bodyPr/>
          <a:lstStyle/>
          <a:p>
            <a:r>
              <a:rPr lang="pt-BR" dirty="0"/>
              <a:t>Camada de Persistência</a:t>
            </a:r>
          </a:p>
        </p:txBody>
      </p:sp>
      <p:pic>
        <p:nvPicPr>
          <p:cNvPr id="5" name="Espaço Reservado para Conteúdo 4">
            <a:extLst>
              <a:ext uri="{FF2B5EF4-FFF2-40B4-BE49-F238E27FC236}">
                <a16:creationId xmlns:a16="http://schemas.microsoft.com/office/drawing/2014/main" id="{C210E6ED-A517-42A3-B7DD-581594813BD8}"/>
              </a:ext>
            </a:extLst>
          </p:cNvPr>
          <p:cNvPicPr>
            <a:picLocks noGrp="1" noChangeAspect="1"/>
          </p:cNvPicPr>
          <p:nvPr>
            <p:ph idx="1"/>
          </p:nvPr>
        </p:nvPicPr>
        <p:blipFill>
          <a:blip r:embed="rId2"/>
          <a:stretch>
            <a:fillRect/>
          </a:stretch>
        </p:blipFill>
        <p:spPr>
          <a:xfrm>
            <a:off x="2713823" y="1825625"/>
            <a:ext cx="6764353" cy="4351338"/>
          </a:xfrm>
        </p:spPr>
      </p:pic>
    </p:spTree>
    <p:extLst>
      <p:ext uri="{BB962C8B-B14F-4D97-AF65-F5344CB8AC3E}">
        <p14:creationId xmlns:p14="http://schemas.microsoft.com/office/powerpoint/2010/main" val="221384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7C2B0-C4D0-463F-96AB-6964247D256F}"/>
              </a:ext>
            </a:extLst>
          </p:cNvPr>
          <p:cNvSpPr>
            <a:spLocks noGrp="1"/>
          </p:cNvSpPr>
          <p:nvPr>
            <p:ph type="title"/>
          </p:nvPr>
        </p:nvSpPr>
        <p:spPr/>
        <p:txBody>
          <a:bodyPr/>
          <a:lstStyle/>
          <a:p>
            <a:r>
              <a:rPr lang="pt-BR" dirty="0"/>
              <a:t>Visão de Implantação</a:t>
            </a:r>
          </a:p>
        </p:txBody>
      </p:sp>
      <p:pic>
        <p:nvPicPr>
          <p:cNvPr id="5" name="Espaço Reservado para Conteúdo 4">
            <a:extLst>
              <a:ext uri="{FF2B5EF4-FFF2-40B4-BE49-F238E27FC236}">
                <a16:creationId xmlns:a16="http://schemas.microsoft.com/office/drawing/2014/main" id="{4B3E685C-B43B-4E9C-9EF5-AA46493C7014}"/>
              </a:ext>
            </a:extLst>
          </p:cNvPr>
          <p:cNvPicPr>
            <a:picLocks noGrp="1" noChangeAspect="1"/>
          </p:cNvPicPr>
          <p:nvPr>
            <p:ph idx="1"/>
          </p:nvPr>
        </p:nvPicPr>
        <p:blipFill>
          <a:blip r:embed="rId2"/>
          <a:stretch>
            <a:fillRect/>
          </a:stretch>
        </p:blipFill>
        <p:spPr>
          <a:xfrm>
            <a:off x="3068039" y="1825625"/>
            <a:ext cx="6055922" cy="4351338"/>
          </a:xfrm>
        </p:spPr>
      </p:pic>
    </p:spTree>
    <p:extLst>
      <p:ext uri="{BB962C8B-B14F-4D97-AF65-F5344CB8AC3E}">
        <p14:creationId xmlns:p14="http://schemas.microsoft.com/office/powerpoint/2010/main" val="3426947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55D8D-8E10-4765-B8E2-DB52BE21992D}"/>
              </a:ext>
            </a:extLst>
          </p:cNvPr>
          <p:cNvSpPr>
            <a:spLocks noGrp="1"/>
          </p:cNvSpPr>
          <p:nvPr>
            <p:ph type="title"/>
          </p:nvPr>
        </p:nvSpPr>
        <p:spPr/>
        <p:txBody>
          <a:bodyPr/>
          <a:lstStyle/>
          <a:p>
            <a:r>
              <a:rPr lang="pt-BR" dirty="0"/>
              <a:t>Modelo Relacional do Banco de Dados</a:t>
            </a:r>
          </a:p>
        </p:txBody>
      </p:sp>
      <p:pic>
        <p:nvPicPr>
          <p:cNvPr id="6" name="Espaço Reservado para Conteúdo 5" descr="Diagrama&#10;&#10;Descrição gerada automaticamente">
            <a:extLst>
              <a:ext uri="{FF2B5EF4-FFF2-40B4-BE49-F238E27FC236}">
                <a16:creationId xmlns:a16="http://schemas.microsoft.com/office/drawing/2014/main" id="{E0A47CE2-4331-4064-A29F-76375E222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8828" y="1825625"/>
            <a:ext cx="6674343" cy="4351338"/>
          </a:xfrm>
        </p:spPr>
      </p:pic>
    </p:spTree>
    <p:extLst>
      <p:ext uri="{BB962C8B-B14F-4D97-AF65-F5344CB8AC3E}">
        <p14:creationId xmlns:p14="http://schemas.microsoft.com/office/powerpoint/2010/main" val="1712711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AC17D-09D6-449F-B5E7-2D5EC678A8E1}"/>
              </a:ext>
            </a:extLst>
          </p:cNvPr>
          <p:cNvSpPr>
            <a:spLocks noGrp="1"/>
          </p:cNvSpPr>
          <p:nvPr>
            <p:ph type="title"/>
          </p:nvPr>
        </p:nvSpPr>
        <p:spPr/>
        <p:txBody>
          <a:bodyPr/>
          <a:lstStyle/>
          <a:p>
            <a:r>
              <a:rPr lang="pt-BR" dirty="0"/>
              <a:t>Modelo Lógico do Banco de Dados</a:t>
            </a:r>
          </a:p>
        </p:txBody>
      </p:sp>
      <p:pic>
        <p:nvPicPr>
          <p:cNvPr id="7" name="Espaço Reservado para Conteúdo 6" descr="Diagrama, Esquemático&#10;&#10;Descrição gerada automaticamente">
            <a:extLst>
              <a:ext uri="{FF2B5EF4-FFF2-40B4-BE49-F238E27FC236}">
                <a16:creationId xmlns:a16="http://schemas.microsoft.com/office/drawing/2014/main" id="{65379D01-AB33-49C3-AFD7-76A1666AB7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115" y="1825625"/>
            <a:ext cx="7495769" cy="4351338"/>
          </a:xfrm>
        </p:spPr>
      </p:pic>
    </p:spTree>
    <p:extLst>
      <p:ext uri="{BB962C8B-B14F-4D97-AF65-F5344CB8AC3E}">
        <p14:creationId xmlns:p14="http://schemas.microsoft.com/office/powerpoint/2010/main" val="1916346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9E145-6622-47D6-8787-EFCCBFB6D319}"/>
              </a:ext>
            </a:extLst>
          </p:cNvPr>
          <p:cNvSpPr>
            <a:spLocks noGrp="1"/>
          </p:cNvSpPr>
          <p:nvPr>
            <p:ph type="title"/>
          </p:nvPr>
        </p:nvSpPr>
        <p:spPr/>
        <p:txBody>
          <a:bodyPr/>
          <a:lstStyle/>
          <a:p>
            <a:r>
              <a:rPr lang="pt-BR" dirty="0"/>
              <a:t>Planos de Teste – Registrar Usuário</a:t>
            </a:r>
          </a:p>
        </p:txBody>
      </p:sp>
      <p:graphicFrame>
        <p:nvGraphicFramePr>
          <p:cNvPr id="6" name="Espaço Reservado para Conteúdo 5">
            <a:extLst>
              <a:ext uri="{FF2B5EF4-FFF2-40B4-BE49-F238E27FC236}">
                <a16:creationId xmlns:a16="http://schemas.microsoft.com/office/drawing/2014/main" id="{E74679D6-67EC-4D97-B2F7-3D5D3716E2F7}"/>
              </a:ext>
            </a:extLst>
          </p:cNvPr>
          <p:cNvGraphicFramePr>
            <a:graphicFrameLocks noGrp="1"/>
          </p:cNvGraphicFramePr>
          <p:nvPr>
            <p:ph idx="1"/>
            <p:extLst>
              <p:ext uri="{D42A27DB-BD31-4B8C-83A1-F6EECF244321}">
                <p14:modId xmlns:p14="http://schemas.microsoft.com/office/powerpoint/2010/main" val="4006080587"/>
              </p:ext>
            </p:extLst>
          </p:nvPr>
        </p:nvGraphicFramePr>
        <p:xfrm>
          <a:off x="0" y="1619058"/>
          <a:ext cx="3088104" cy="4659269"/>
        </p:xfrm>
        <a:graphic>
          <a:graphicData uri="http://schemas.openxmlformats.org/drawingml/2006/table">
            <a:tbl>
              <a:tblPr firstRow="1" bandRow="1">
                <a:tableStyleId>{5C22544A-7EE6-4342-B048-85BDC9FD1C3A}</a:tableStyleId>
              </a:tblPr>
              <a:tblGrid>
                <a:gridCol w="154892">
                  <a:extLst>
                    <a:ext uri="{9D8B030D-6E8A-4147-A177-3AD203B41FA5}">
                      <a16:colId xmlns:a16="http://schemas.microsoft.com/office/drawing/2014/main" val="2789618506"/>
                    </a:ext>
                  </a:extLst>
                </a:gridCol>
                <a:gridCol w="1064308">
                  <a:extLst>
                    <a:ext uri="{9D8B030D-6E8A-4147-A177-3AD203B41FA5}">
                      <a16:colId xmlns:a16="http://schemas.microsoft.com/office/drawing/2014/main" val="659954820"/>
                    </a:ext>
                  </a:extLst>
                </a:gridCol>
                <a:gridCol w="1868904">
                  <a:extLst>
                    <a:ext uri="{9D8B030D-6E8A-4147-A177-3AD203B41FA5}">
                      <a16:colId xmlns:a16="http://schemas.microsoft.com/office/drawing/2014/main" val="524622192"/>
                    </a:ext>
                  </a:extLst>
                </a:gridCol>
              </a:tblGrid>
              <a:tr h="143361">
                <a:tc>
                  <a:txBody>
                    <a:bodyPr/>
                    <a:lstStyle/>
                    <a:p>
                      <a:pPr algn="ctr">
                        <a:lnSpc>
                          <a:spcPct val="115000"/>
                        </a:lnSpc>
                        <a:spcBef>
                          <a:spcPts val="600"/>
                        </a:spcBef>
                        <a:spcAft>
                          <a:spcPts val="600"/>
                        </a:spcAft>
                      </a:pPr>
                      <a:r>
                        <a:rPr lang="pt-BR" sz="800">
                          <a:effectLst/>
                        </a:rPr>
                        <a:t> </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gridSpan="2">
                  <a:txBody>
                    <a:bodyPr/>
                    <a:lstStyle/>
                    <a:p>
                      <a:pPr>
                        <a:lnSpc>
                          <a:spcPct val="115000"/>
                        </a:lnSpc>
                        <a:spcAft>
                          <a:spcPts val="1000"/>
                        </a:spcAft>
                      </a:pPr>
                      <a:r>
                        <a:rPr lang="pt-BR" sz="900">
                          <a:effectLst/>
                        </a:rPr>
                        <a:t>SORAIVA_REGISTRO_001: Registar novo usuário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hMerge="1">
                  <a:txBody>
                    <a:bodyPr/>
                    <a:lstStyle/>
                    <a:p>
                      <a:endParaRPr lang="pt-BR"/>
                    </a:p>
                  </a:txBody>
                  <a:tcPr/>
                </a:tc>
                <a:extLst>
                  <a:ext uri="{0D108BD9-81ED-4DB2-BD59-A6C34878D82A}">
                    <a16:rowId xmlns:a16="http://schemas.microsoft.com/office/drawing/2014/main" val="3378385278"/>
                  </a:ext>
                </a:extLst>
              </a:tr>
              <a:tr h="550685">
                <a:tc gridSpan="3">
                  <a:txBody>
                    <a:bodyPr/>
                    <a:lstStyle/>
                    <a:p>
                      <a:pPr>
                        <a:lnSpc>
                          <a:spcPct val="115000"/>
                        </a:lnSpc>
                        <a:spcAft>
                          <a:spcPts val="1000"/>
                        </a:spcAft>
                      </a:pPr>
                      <a:r>
                        <a:rPr lang="pt-BR" sz="900">
                          <a:effectLst/>
                        </a:rPr>
                        <a:t>Objetivo: O teste deve abrir o site do SóRaiva e realizar o fluxo de cadastro inicial de um novo usuário.</a:t>
                      </a:r>
                    </a:p>
                    <a:p>
                      <a:pPr algn="just">
                        <a:lnSpc>
                          <a:spcPct val="115000"/>
                        </a:lnSpc>
                        <a:spcAft>
                          <a:spcPts val="1000"/>
                        </a:spcAft>
                      </a:pPr>
                      <a:r>
                        <a:rPr lang="pt-BR" sz="900">
                          <a:effectLst/>
                        </a:rPr>
                        <a:t> </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45670362"/>
                  </a:ext>
                </a:extLst>
              </a:tr>
              <a:tr h="375432">
                <a:tc gridSpan="3">
                  <a:txBody>
                    <a:bodyPr/>
                    <a:lstStyle/>
                    <a:p>
                      <a:pPr>
                        <a:lnSpc>
                          <a:spcPct val="115000"/>
                        </a:lnSpc>
                        <a:spcAft>
                          <a:spcPts val="1000"/>
                        </a:spcAft>
                      </a:pPr>
                      <a:r>
                        <a:rPr lang="pt-BR" sz="900" dirty="0">
                          <a:effectLst/>
                        </a:rPr>
                        <a:t>Precondição: Sem precondição.</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430795166"/>
                  </a:ext>
                </a:extLst>
              </a:tr>
              <a:tr h="143361">
                <a:tc>
                  <a:txBody>
                    <a:bodyPr/>
                    <a:lstStyle/>
                    <a:p>
                      <a:pPr>
                        <a:lnSpc>
                          <a:spcPct val="115000"/>
                        </a:lnSpc>
                        <a:spcAft>
                          <a:spcPts val="1000"/>
                        </a:spcAft>
                      </a:pPr>
                      <a:r>
                        <a:rPr lang="pt-BR" sz="900">
                          <a:effectLst/>
                        </a:rPr>
                        <a:t>#</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nSpc>
                          <a:spcPct val="115000"/>
                        </a:lnSpc>
                        <a:spcAft>
                          <a:spcPts val="1000"/>
                        </a:spcAft>
                      </a:pPr>
                      <a:r>
                        <a:rPr lang="pt-BR" sz="900">
                          <a:effectLst/>
                        </a:rPr>
                        <a:t>Passos: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nSpc>
                          <a:spcPct val="115000"/>
                        </a:lnSpc>
                        <a:spcAft>
                          <a:spcPts val="1000"/>
                        </a:spcAft>
                      </a:pPr>
                      <a:r>
                        <a:rPr lang="pt-BR" sz="900">
                          <a:effectLst/>
                        </a:rPr>
                        <a:t>Resultados Esperados: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110291395"/>
                  </a:ext>
                </a:extLst>
              </a:tr>
              <a:tr h="296562">
                <a:tc>
                  <a:txBody>
                    <a:bodyPr/>
                    <a:lstStyle/>
                    <a:p>
                      <a:pPr>
                        <a:lnSpc>
                          <a:spcPct val="115000"/>
                        </a:lnSpc>
                        <a:spcAft>
                          <a:spcPts val="1000"/>
                        </a:spcAft>
                      </a:pPr>
                      <a:r>
                        <a:rPr lang="pt-BR" sz="900">
                          <a:effectLst/>
                        </a:rPr>
                        <a:t>1</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Abrir navegador Chrome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Navegador chrome aberto.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800741899"/>
                  </a:ext>
                </a:extLst>
              </a:tr>
              <a:tr h="296562">
                <a:tc>
                  <a:txBody>
                    <a:bodyPr/>
                    <a:lstStyle/>
                    <a:p>
                      <a:pPr>
                        <a:lnSpc>
                          <a:spcPct val="115000"/>
                        </a:lnSpc>
                        <a:spcAft>
                          <a:spcPts val="1000"/>
                        </a:spcAft>
                      </a:pPr>
                      <a:r>
                        <a:rPr lang="pt-BR" sz="900">
                          <a:effectLst/>
                        </a:rPr>
                        <a:t>2</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Acessar URL do SóRaiva.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Página principal do SóRaiva aberta.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510124822"/>
                  </a:ext>
                </a:extLst>
              </a:tr>
              <a:tr h="296562">
                <a:tc>
                  <a:txBody>
                    <a:bodyPr/>
                    <a:lstStyle/>
                    <a:p>
                      <a:pPr>
                        <a:lnSpc>
                          <a:spcPct val="115000"/>
                        </a:lnSpc>
                        <a:spcAft>
                          <a:spcPts val="1000"/>
                        </a:spcAft>
                      </a:pPr>
                      <a:r>
                        <a:rPr lang="pt-BR" sz="900">
                          <a:effectLst/>
                        </a:rPr>
                        <a:t>3</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Clica no menu registrar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dirty="0">
                          <a:effectLst/>
                        </a:rPr>
                        <a:t>Abrir página de cadastro do usuário.</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1044344942"/>
                  </a:ext>
                </a:extLst>
              </a:tr>
              <a:tr h="449762">
                <a:tc>
                  <a:txBody>
                    <a:bodyPr/>
                    <a:lstStyle/>
                    <a:p>
                      <a:pPr>
                        <a:lnSpc>
                          <a:spcPct val="115000"/>
                        </a:lnSpc>
                        <a:spcAft>
                          <a:spcPts val="1000"/>
                        </a:spcAft>
                      </a:pPr>
                      <a:r>
                        <a:rPr lang="pt-BR" sz="900">
                          <a:effectLst/>
                        </a:rPr>
                        <a:t>4</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Inserir o nome do cliente no input referente.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O input do nome do usuário deve conter o nome do cliente igual a “John Price”.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2208318593"/>
                  </a:ext>
                </a:extLst>
              </a:tr>
              <a:tr h="449762">
                <a:tc>
                  <a:txBody>
                    <a:bodyPr/>
                    <a:lstStyle/>
                    <a:p>
                      <a:pPr>
                        <a:lnSpc>
                          <a:spcPct val="115000"/>
                        </a:lnSpc>
                        <a:spcAft>
                          <a:spcPts val="1000"/>
                        </a:spcAft>
                      </a:pPr>
                      <a:r>
                        <a:rPr lang="pt-BR" sz="900">
                          <a:effectLst/>
                        </a:rPr>
                        <a:t>5</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Inserir a data de nascimento do cliente no input referente.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O input do tipo date deve conter a data de nascimento do cliente igual a “12/08/1996”.</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1337097013"/>
                  </a:ext>
                </a:extLst>
              </a:tr>
              <a:tr h="449762">
                <a:tc>
                  <a:txBody>
                    <a:bodyPr/>
                    <a:lstStyle/>
                    <a:p>
                      <a:pPr>
                        <a:lnSpc>
                          <a:spcPct val="115000"/>
                        </a:lnSpc>
                        <a:spcAft>
                          <a:spcPts val="1000"/>
                        </a:spcAft>
                      </a:pPr>
                      <a:r>
                        <a:rPr lang="pt-BR" sz="900">
                          <a:effectLst/>
                        </a:rPr>
                        <a:t>6</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Inserir o CPF do cliente no input referente.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O input do tipo texto deve conter o CPF do cliente igual a “42069024185”.</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2621114041"/>
                  </a:ext>
                </a:extLst>
              </a:tr>
              <a:tr h="449762">
                <a:tc>
                  <a:txBody>
                    <a:bodyPr/>
                    <a:lstStyle/>
                    <a:p>
                      <a:pPr>
                        <a:lnSpc>
                          <a:spcPct val="115000"/>
                        </a:lnSpc>
                        <a:spcAft>
                          <a:spcPts val="1000"/>
                        </a:spcAft>
                      </a:pPr>
                      <a:r>
                        <a:rPr lang="pt-BR" sz="900">
                          <a:effectLst/>
                        </a:rPr>
                        <a:t>7</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Inserir o e-mail do cliente no input referente.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O input do tipo texto deve conter o e-mail de cadastro do cliente igual a "john6dark@gmail.com".</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5332834"/>
                  </a:ext>
                </a:extLst>
              </a:tr>
              <a:tr h="449762">
                <a:tc>
                  <a:txBody>
                    <a:bodyPr/>
                    <a:lstStyle/>
                    <a:p>
                      <a:pPr>
                        <a:lnSpc>
                          <a:spcPct val="115000"/>
                        </a:lnSpc>
                        <a:spcAft>
                          <a:spcPts val="1000"/>
                        </a:spcAft>
                      </a:pPr>
                      <a:r>
                        <a:rPr lang="pt-BR" sz="900">
                          <a:effectLst/>
                        </a:rPr>
                        <a:t>8</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a:effectLst/>
                        </a:rPr>
                        <a:t>Inserir a senha no primeiro campo referente.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tc>
                  <a:txBody>
                    <a:bodyPr/>
                    <a:lstStyle/>
                    <a:p>
                      <a:pPr algn="just">
                        <a:lnSpc>
                          <a:spcPct val="115000"/>
                        </a:lnSpc>
                        <a:spcAft>
                          <a:spcPts val="1000"/>
                        </a:spcAft>
                      </a:pPr>
                      <a:r>
                        <a:rPr lang="pt-BR" sz="900" dirty="0">
                          <a:effectLst/>
                        </a:rPr>
                        <a:t>O input do tipo texto deve conter a senha do cliente igual a "</a:t>
                      </a:r>
                      <a:r>
                        <a:rPr lang="pt-BR" sz="900" dirty="0" err="1">
                          <a:effectLst/>
                        </a:rPr>
                        <a:t>CODww@supax</a:t>
                      </a:r>
                      <a:r>
                        <a:rPr lang="pt-BR" sz="900" dirty="0">
                          <a:effectLst/>
                        </a:rPr>
                        <a:t>".</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498" marR="54498" marT="0" marB="0"/>
                </a:tc>
                <a:extLst>
                  <a:ext uri="{0D108BD9-81ED-4DB2-BD59-A6C34878D82A}">
                    <a16:rowId xmlns:a16="http://schemas.microsoft.com/office/drawing/2014/main" val="3948351195"/>
                  </a:ext>
                </a:extLst>
              </a:tr>
            </a:tbl>
          </a:graphicData>
        </a:graphic>
      </p:graphicFrame>
      <p:graphicFrame>
        <p:nvGraphicFramePr>
          <p:cNvPr id="7" name="Tabela 6">
            <a:extLst>
              <a:ext uri="{FF2B5EF4-FFF2-40B4-BE49-F238E27FC236}">
                <a16:creationId xmlns:a16="http://schemas.microsoft.com/office/drawing/2014/main" id="{EE939340-6B89-4384-9C8E-26A37A3BB489}"/>
              </a:ext>
            </a:extLst>
          </p:cNvPr>
          <p:cNvGraphicFramePr>
            <a:graphicFrameLocks noGrp="1"/>
          </p:cNvGraphicFramePr>
          <p:nvPr>
            <p:extLst>
              <p:ext uri="{D42A27DB-BD31-4B8C-83A1-F6EECF244321}">
                <p14:modId xmlns:p14="http://schemas.microsoft.com/office/powerpoint/2010/main" val="2126011592"/>
              </p:ext>
            </p:extLst>
          </p:nvPr>
        </p:nvGraphicFramePr>
        <p:xfrm>
          <a:off x="3088104" y="1617863"/>
          <a:ext cx="3088106" cy="5229612"/>
        </p:xfrm>
        <a:graphic>
          <a:graphicData uri="http://schemas.openxmlformats.org/drawingml/2006/table">
            <a:tbl>
              <a:tblPr bandRow="1">
                <a:tableStyleId>{21E4AEA4-8DFA-4A89-87EB-49C32662AFE0}</a:tableStyleId>
              </a:tblPr>
              <a:tblGrid>
                <a:gridCol w="241046">
                  <a:extLst>
                    <a:ext uri="{9D8B030D-6E8A-4147-A177-3AD203B41FA5}">
                      <a16:colId xmlns:a16="http://schemas.microsoft.com/office/drawing/2014/main" val="1438564483"/>
                    </a:ext>
                  </a:extLst>
                </a:gridCol>
                <a:gridCol w="873882">
                  <a:extLst>
                    <a:ext uri="{9D8B030D-6E8A-4147-A177-3AD203B41FA5}">
                      <a16:colId xmlns:a16="http://schemas.microsoft.com/office/drawing/2014/main" val="1287103471"/>
                    </a:ext>
                  </a:extLst>
                </a:gridCol>
                <a:gridCol w="1973178">
                  <a:extLst>
                    <a:ext uri="{9D8B030D-6E8A-4147-A177-3AD203B41FA5}">
                      <a16:colId xmlns:a16="http://schemas.microsoft.com/office/drawing/2014/main" val="835982527"/>
                    </a:ext>
                  </a:extLst>
                </a:gridCol>
              </a:tblGrid>
              <a:tr h="322980">
                <a:tc>
                  <a:txBody>
                    <a:bodyPr/>
                    <a:lstStyle/>
                    <a:p>
                      <a:pPr>
                        <a:lnSpc>
                          <a:spcPct val="115000"/>
                        </a:lnSpc>
                        <a:spcAft>
                          <a:spcPts val="1000"/>
                        </a:spcAft>
                      </a:pPr>
                      <a:r>
                        <a:rPr lang="pt-BR" sz="800">
                          <a:effectLst/>
                        </a:rPr>
                        <a:t>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a senha no primeiro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O input do tipo texto deve conter a senha do cliente igual a "</a:t>
                      </a:r>
                      <a:r>
                        <a:rPr lang="pt-BR" sz="800" dirty="0" err="1">
                          <a:effectLst/>
                        </a:rPr>
                        <a:t>CODww@supax</a:t>
                      </a:r>
                      <a:r>
                        <a:rPr lang="pt-BR" sz="800" dirty="0">
                          <a:effectLst/>
                        </a:rPr>
                        <a:t>".</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3481361881"/>
                  </a:ext>
                </a:extLst>
              </a:tr>
              <a:tr h="666388">
                <a:tc>
                  <a:txBody>
                    <a:bodyPr/>
                    <a:lstStyle/>
                    <a:p>
                      <a:pPr>
                        <a:lnSpc>
                          <a:spcPct val="115000"/>
                        </a:lnSpc>
                        <a:spcAft>
                          <a:spcPts val="1000"/>
                        </a:spcAft>
                      </a:pPr>
                      <a:r>
                        <a:rPr lang="pt-BR" sz="800">
                          <a:effectLst/>
                        </a:rPr>
                        <a:t>10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a senha no segundo campo referente, sendo esse o campo de confirmação.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O input do tipo texto deve conter a senha do cliente igual a "</a:t>
                      </a:r>
                      <a:r>
                        <a:rPr lang="pt-BR" sz="800" dirty="0" err="1">
                          <a:effectLst/>
                        </a:rPr>
                        <a:t>CODww@supax</a:t>
                      </a:r>
                      <a:r>
                        <a:rPr lang="pt-BR" sz="800" dirty="0">
                          <a:effectLst/>
                        </a:rPr>
                        <a:t>".</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3731434853"/>
                  </a:ext>
                </a:extLst>
              </a:tr>
              <a:tr h="396364">
                <a:tc>
                  <a:txBody>
                    <a:bodyPr/>
                    <a:lstStyle/>
                    <a:p>
                      <a:pPr>
                        <a:lnSpc>
                          <a:spcPct val="115000"/>
                        </a:lnSpc>
                        <a:spcAft>
                          <a:spcPts val="1000"/>
                        </a:spcAft>
                      </a:pPr>
                      <a:r>
                        <a:rPr lang="pt-BR" sz="800">
                          <a:effectLst/>
                        </a:rPr>
                        <a:t>11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Inserir no campo referente ao </a:t>
                      </a:r>
                      <a:r>
                        <a:rPr lang="pt-BR" sz="800" dirty="0" err="1">
                          <a:effectLst/>
                        </a:rPr>
                        <a:t>ddd</a:t>
                      </a:r>
                      <a:r>
                        <a:rPr lang="pt-BR" sz="800" dirty="0">
                          <a:effectLst/>
                        </a:rPr>
                        <a:t> do cliente.</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O input do tipo texto deve conter o ddd do cliente igual a "011".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2287415466"/>
                  </a:ext>
                </a:extLst>
              </a:tr>
              <a:tr h="396364">
                <a:tc>
                  <a:txBody>
                    <a:bodyPr/>
                    <a:lstStyle/>
                    <a:p>
                      <a:pPr>
                        <a:lnSpc>
                          <a:spcPct val="115000"/>
                        </a:lnSpc>
                        <a:spcAft>
                          <a:spcPts val="1000"/>
                        </a:spcAft>
                      </a:pPr>
                      <a:r>
                        <a:rPr lang="pt-BR" sz="800">
                          <a:effectLst/>
                        </a:rPr>
                        <a:t>12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no campo referente ao celular do cliente.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O input do tipo texto deve conter o celular do cliente igual a "942458998".</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3196199131"/>
                  </a:ext>
                </a:extLst>
              </a:tr>
              <a:tr h="531376">
                <a:tc>
                  <a:txBody>
                    <a:bodyPr/>
                    <a:lstStyle/>
                    <a:p>
                      <a:pPr>
                        <a:lnSpc>
                          <a:spcPct val="115000"/>
                        </a:lnSpc>
                        <a:spcAft>
                          <a:spcPts val="1000"/>
                        </a:spcAft>
                      </a:pPr>
                      <a:r>
                        <a:rPr lang="pt-BR" sz="800">
                          <a:effectLst/>
                        </a:rPr>
                        <a:t>13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Clicar no botão de checar e-mail.</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Ao clicar no botão é esperado que o sistema valide se o e-mail tem um formato válido e retorne um sinal visual confirmando, na forma de um contorno verde no input do e-mail.</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1854817209"/>
                  </a:ext>
                </a:extLst>
              </a:tr>
              <a:tr h="261353">
                <a:tc>
                  <a:txBody>
                    <a:bodyPr/>
                    <a:lstStyle/>
                    <a:p>
                      <a:pPr>
                        <a:lnSpc>
                          <a:spcPct val="115000"/>
                        </a:lnSpc>
                        <a:spcAft>
                          <a:spcPts val="1000"/>
                        </a:spcAft>
                      </a:pPr>
                      <a:r>
                        <a:rPr lang="pt-BR" sz="800">
                          <a:effectLst/>
                        </a:rPr>
                        <a:t>14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Clica em endereço no menu lateral.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Deve ser colocado em evidencia o formulário do endereço.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3021627372"/>
                  </a:ext>
                </a:extLst>
              </a:tr>
              <a:tr h="261353">
                <a:tc>
                  <a:txBody>
                    <a:bodyPr/>
                    <a:lstStyle/>
                    <a:p>
                      <a:pPr>
                        <a:lnSpc>
                          <a:spcPct val="115000"/>
                        </a:lnSpc>
                        <a:spcAft>
                          <a:spcPts val="1000"/>
                        </a:spcAft>
                      </a:pPr>
                      <a:r>
                        <a:rPr lang="pt-BR" sz="800">
                          <a:effectLst/>
                        </a:rPr>
                        <a:t>15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Clicar no </a:t>
                      </a:r>
                      <a:r>
                        <a:rPr lang="pt-BR" sz="800" dirty="0" err="1">
                          <a:effectLst/>
                        </a:rPr>
                        <a:t>select</a:t>
                      </a:r>
                      <a:r>
                        <a:rPr lang="pt-BR" sz="800" dirty="0">
                          <a:effectLst/>
                        </a:rPr>
                        <a:t> de tipo do endereço.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Deve ser aberto o dropdown com os tipos.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433109442"/>
                  </a:ext>
                </a:extLst>
              </a:tr>
              <a:tr h="261353">
                <a:tc>
                  <a:txBody>
                    <a:bodyPr/>
                    <a:lstStyle/>
                    <a:p>
                      <a:pPr>
                        <a:lnSpc>
                          <a:spcPct val="115000"/>
                        </a:lnSpc>
                        <a:spcAft>
                          <a:spcPts val="1000"/>
                        </a:spcAft>
                      </a:pPr>
                      <a:r>
                        <a:rPr lang="pt-BR" sz="800">
                          <a:effectLst/>
                        </a:rPr>
                        <a:t>16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Selecionar a opção de avenida no select.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O valor do select deve passar para “Avenida”.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846167203"/>
                  </a:ext>
                </a:extLst>
              </a:tr>
              <a:tr h="396364">
                <a:tc>
                  <a:txBody>
                    <a:bodyPr/>
                    <a:lstStyle/>
                    <a:p>
                      <a:pPr>
                        <a:lnSpc>
                          <a:spcPct val="115000"/>
                        </a:lnSpc>
                        <a:spcAft>
                          <a:spcPts val="1000"/>
                        </a:spcAft>
                      </a:pPr>
                      <a:r>
                        <a:rPr lang="pt-BR" sz="800">
                          <a:effectLst/>
                        </a:rPr>
                        <a:t>17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o nome do endereço no input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O input deve conter o texto “Toreto Oficina Mecânica”.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2182228380"/>
                  </a:ext>
                </a:extLst>
              </a:tr>
              <a:tr h="261353">
                <a:tc>
                  <a:txBody>
                    <a:bodyPr/>
                    <a:lstStyle/>
                    <a:p>
                      <a:pPr>
                        <a:lnSpc>
                          <a:spcPct val="115000"/>
                        </a:lnSpc>
                        <a:spcAft>
                          <a:spcPts val="1000"/>
                        </a:spcAft>
                      </a:pPr>
                      <a:r>
                        <a:rPr lang="pt-BR" sz="800">
                          <a:effectLst/>
                        </a:rPr>
                        <a:t>18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o logradouro no input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O input deve conter o texto "Av. Eugen Wissmann".</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383332152"/>
                  </a:ext>
                </a:extLst>
              </a:tr>
              <a:tr h="261353">
                <a:tc>
                  <a:txBody>
                    <a:bodyPr/>
                    <a:lstStyle/>
                    <a:p>
                      <a:pPr>
                        <a:lnSpc>
                          <a:spcPct val="115000"/>
                        </a:lnSpc>
                        <a:spcAft>
                          <a:spcPts val="1000"/>
                        </a:spcAft>
                      </a:pPr>
                      <a:r>
                        <a:rPr lang="pt-BR" sz="800">
                          <a:effectLst/>
                        </a:rPr>
                        <a:t>19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o número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O input deve conter o texto “271”.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1583335665"/>
                  </a:ext>
                </a:extLst>
              </a:tr>
              <a:tr h="261353">
                <a:tc>
                  <a:txBody>
                    <a:bodyPr/>
                    <a:lstStyle/>
                    <a:p>
                      <a:pPr>
                        <a:lnSpc>
                          <a:spcPct val="115000"/>
                        </a:lnSpc>
                        <a:spcAft>
                          <a:spcPts val="1000"/>
                        </a:spcAft>
                      </a:pPr>
                      <a:r>
                        <a:rPr lang="pt-BR" sz="800">
                          <a:effectLst/>
                        </a:rPr>
                        <a:t>20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a:effectLst/>
                        </a:rPr>
                        <a:t>Inserir o complemento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tc>
                  <a:txBody>
                    <a:bodyPr/>
                    <a:lstStyle/>
                    <a:p>
                      <a:pPr algn="just">
                        <a:lnSpc>
                          <a:spcPct val="115000"/>
                        </a:lnSpc>
                        <a:spcAft>
                          <a:spcPts val="1000"/>
                        </a:spcAft>
                      </a:pPr>
                      <a:r>
                        <a:rPr lang="pt-BR" sz="800" dirty="0">
                          <a:effectLst/>
                        </a:rPr>
                        <a:t>O Input deve conter o texto "Perto do mercado.".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028" marR="48028" marT="0" marB="0"/>
                </a:tc>
                <a:extLst>
                  <a:ext uri="{0D108BD9-81ED-4DB2-BD59-A6C34878D82A}">
                    <a16:rowId xmlns:a16="http://schemas.microsoft.com/office/drawing/2014/main" val="1651425532"/>
                  </a:ext>
                </a:extLst>
              </a:tr>
            </a:tbl>
          </a:graphicData>
        </a:graphic>
      </p:graphicFrame>
      <p:graphicFrame>
        <p:nvGraphicFramePr>
          <p:cNvPr id="9" name="Tabela 8">
            <a:extLst>
              <a:ext uri="{FF2B5EF4-FFF2-40B4-BE49-F238E27FC236}">
                <a16:creationId xmlns:a16="http://schemas.microsoft.com/office/drawing/2014/main" id="{4F786299-A96F-4083-B882-D21538996051}"/>
              </a:ext>
            </a:extLst>
          </p:cNvPr>
          <p:cNvGraphicFramePr>
            <a:graphicFrameLocks noGrp="1"/>
          </p:cNvGraphicFramePr>
          <p:nvPr>
            <p:extLst>
              <p:ext uri="{D42A27DB-BD31-4B8C-83A1-F6EECF244321}">
                <p14:modId xmlns:p14="http://schemas.microsoft.com/office/powerpoint/2010/main" val="59336491"/>
              </p:ext>
            </p:extLst>
          </p:nvPr>
        </p:nvGraphicFramePr>
        <p:xfrm>
          <a:off x="6176208" y="1617863"/>
          <a:ext cx="2959771" cy="4800797"/>
        </p:xfrm>
        <a:graphic>
          <a:graphicData uri="http://schemas.openxmlformats.org/drawingml/2006/table">
            <a:tbl>
              <a:tblPr bandRow="1">
                <a:tableStyleId>{5C22544A-7EE6-4342-B048-85BDC9FD1C3A}</a:tableStyleId>
              </a:tblPr>
              <a:tblGrid>
                <a:gridCol w="208254">
                  <a:extLst>
                    <a:ext uri="{9D8B030D-6E8A-4147-A177-3AD203B41FA5}">
                      <a16:colId xmlns:a16="http://schemas.microsoft.com/office/drawing/2014/main" val="725275837"/>
                    </a:ext>
                  </a:extLst>
                </a:gridCol>
                <a:gridCol w="946780">
                  <a:extLst>
                    <a:ext uri="{9D8B030D-6E8A-4147-A177-3AD203B41FA5}">
                      <a16:colId xmlns:a16="http://schemas.microsoft.com/office/drawing/2014/main" val="1163801565"/>
                    </a:ext>
                  </a:extLst>
                </a:gridCol>
                <a:gridCol w="1804737">
                  <a:extLst>
                    <a:ext uri="{9D8B030D-6E8A-4147-A177-3AD203B41FA5}">
                      <a16:colId xmlns:a16="http://schemas.microsoft.com/office/drawing/2014/main" val="698963155"/>
                    </a:ext>
                  </a:extLst>
                </a:gridCol>
              </a:tblGrid>
              <a:tr h="270277">
                <a:tc>
                  <a:txBody>
                    <a:bodyPr/>
                    <a:lstStyle/>
                    <a:p>
                      <a:pPr>
                        <a:lnSpc>
                          <a:spcPct val="115000"/>
                        </a:lnSpc>
                        <a:spcAft>
                          <a:spcPts val="1000"/>
                        </a:spcAft>
                      </a:pPr>
                      <a:r>
                        <a:rPr lang="pt-BR" sz="800">
                          <a:effectLst/>
                        </a:rPr>
                        <a:t>21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cep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"13304270".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147673016"/>
                  </a:ext>
                </a:extLst>
              </a:tr>
              <a:tr h="409900">
                <a:tc>
                  <a:txBody>
                    <a:bodyPr/>
                    <a:lstStyle/>
                    <a:p>
                      <a:pPr>
                        <a:lnSpc>
                          <a:spcPct val="115000"/>
                        </a:lnSpc>
                        <a:spcAft>
                          <a:spcPts val="1000"/>
                        </a:spcAft>
                      </a:pPr>
                      <a:r>
                        <a:rPr lang="pt-BR" sz="800">
                          <a:effectLst/>
                        </a:rPr>
                        <a:t>22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nome da cidade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“São Luiz, Itu”.</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111243138"/>
                  </a:ext>
                </a:extLst>
              </a:tr>
              <a:tr h="270277">
                <a:tc>
                  <a:txBody>
                    <a:bodyPr/>
                    <a:lstStyle/>
                    <a:p>
                      <a:pPr>
                        <a:lnSpc>
                          <a:spcPct val="115000"/>
                        </a:lnSpc>
                        <a:spcAft>
                          <a:spcPts val="1000"/>
                        </a:spcAft>
                      </a:pPr>
                      <a:r>
                        <a:rPr lang="pt-BR" sz="800">
                          <a:effectLst/>
                        </a:rPr>
                        <a:t>23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estado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“SP”.</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1874666642"/>
                  </a:ext>
                </a:extLst>
              </a:tr>
              <a:tr h="409900">
                <a:tc>
                  <a:txBody>
                    <a:bodyPr/>
                    <a:lstStyle/>
                    <a:p>
                      <a:pPr>
                        <a:lnSpc>
                          <a:spcPct val="115000"/>
                        </a:lnSpc>
                        <a:spcAft>
                          <a:spcPts val="1000"/>
                        </a:spcAft>
                      </a:pPr>
                      <a:r>
                        <a:rPr lang="pt-BR" sz="800">
                          <a:effectLst/>
                        </a:rPr>
                        <a:t>24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país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“Brasil”.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2822082228"/>
                  </a:ext>
                </a:extLst>
              </a:tr>
              <a:tr h="270277">
                <a:tc>
                  <a:txBody>
                    <a:bodyPr/>
                    <a:lstStyle/>
                    <a:p>
                      <a:pPr>
                        <a:lnSpc>
                          <a:spcPct val="115000"/>
                        </a:lnSpc>
                        <a:spcAft>
                          <a:spcPts val="1000"/>
                        </a:spcAft>
                      </a:pPr>
                      <a:r>
                        <a:rPr lang="pt-BR" sz="800">
                          <a:effectLst/>
                        </a:rPr>
                        <a:t>25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observações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“Casa B, na esquerda.”.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1169961363"/>
                  </a:ext>
                </a:extLst>
              </a:tr>
              <a:tr h="270277">
                <a:tc>
                  <a:txBody>
                    <a:bodyPr/>
                    <a:lstStyle/>
                    <a:p>
                      <a:pPr>
                        <a:lnSpc>
                          <a:spcPct val="115000"/>
                        </a:lnSpc>
                        <a:spcAft>
                          <a:spcPts val="1000"/>
                        </a:spcAft>
                      </a:pPr>
                      <a:r>
                        <a:rPr lang="pt-BR" sz="800">
                          <a:effectLst/>
                        </a:rPr>
                        <a:t>26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Clica no menu lateral em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Deve ser colocado em evidenciar o formulário do cartão de crédito.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2889430918"/>
                  </a:ext>
                </a:extLst>
              </a:tr>
              <a:tr h="270277">
                <a:tc>
                  <a:txBody>
                    <a:bodyPr/>
                    <a:lstStyle/>
                    <a:p>
                      <a:pPr>
                        <a:lnSpc>
                          <a:spcPct val="115000"/>
                        </a:lnSpc>
                        <a:spcAft>
                          <a:spcPts val="1000"/>
                        </a:spcAft>
                      </a:pPr>
                      <a:r>
                        <a:rPr lang="pt-BR" sz="800">
                          <a:effectLst/>
                        </a:rPr>
                        <a:t>27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Clica no select da bandeira.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select drop down da bandeira deve ser aberto.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2316605008"/>
                  </a:ext>
                </a:extLst>
              </a:tr>
              <a:tr h="409900">
                <a:tc>
                  <a:txBody>
                    <a:bodyPr/>
                    <a:lstStyle/>
                    <a:p>
                      <a:pPr>
                        <a:lnSpc>
                          <a:spcPct val="115000"/>
                        </a:lnSpc>
                        <a:spcAft>
                          <a:spcPts val="1000"/>
                        </a:spcAft>
                      </a:pPr>
                      <a:r>
                        <a:rPr lang="pt-BR" sz="800">
                          <a:effectLst/>
                        </a:rPr>
                        <a:t>28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Clica na decima terceira opção do select.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A opção selecionada no input deve ser “Mastercard”.</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1886953341"/>
                  </a:ext>
                </a:extLst>
              </a:tr>
              <a:tr h="409900">
                <a:tc>
                  <a:txBody>
                    <a:bodyPr/>
                    <a:lstStyle/>
                    <a:p>
                      <a:pPr>
                        <a:lnSpc>
                          <a:spcPct val="115000"/>
                        </a:lnSpc>
                        <a:spcAft>
                          <a:spcPts val="1000"/>
                        </a:spcAft>
                      </a:pPr>
                      <a:r>
                        <a:rPr lang="pt-BR" sz="800">
                          <a:effectLst/>
                        </a:rPr>
                        <a:t>29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nome que é escrito no cartão no input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“John Price”.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732426998"/>
                  </a:ext>
                </a:extLst>
              </a:tr>
              <a:tr h="409900">
                <a:tc>
                  <a:txBody>
                    <a:bodyPr/>
                    <a:lstStyle/>
                    <a:p>
                      <a:pPr>
                        <a:lnSpc>
                          <a:spcPct val="115000"/>
                        </a:lnSpc>
                        <a:spcAft>
                          <a:spcPts val="1000"/>
                        </a:spcAft>
                      </a:pPr>
                      <a:r>
                        <a:rPr lang="pt-BR" sz="800">
                          <a:effectLst/>
                        </a:rPr>
                        <a:t>30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número do cartão no input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“1234567891231234”.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4121831517"/>
                  </a:ext>
                </a:extLst>
              </a:tr>
              <a:tr h="270277">
                <a:tc>
                  <a:txBody>
                    <a:bodyPr/>
                    <a:lstStyle/>
                    <a:p>
                      <a:pPr>
                        <a:lnSpc>
                          <a:spcPct val="115000"/>
                        </a:lnSpc>
                        <a:spcAft>
                          <a:spcPts val="1000"/>
                        </a:spcAft>
                      </a:pPr>
                      <a:r>
                        <a:rPr lang="pt-BR" sz="800">
                          <a:effectLst/>
                        </a:rPr>
                        <a:t>31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o cvv no input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“420”.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1118487838"/>
                  </a:ext>
                </a:extLst>
              </a:tr>
              <a:tr h="409900">
                <a:tc>
                  <a:txBody>
                    <a:bodyPr/>
                    <a:lstStyle/>
                    <a:p>
                      <a:pPr>
                        <a:lnSpc>
                          <a:spcPct val="115000"/>
                        </a:lnSpc>
                        <a:spcAft>
                          <a:spcPts val="1000"/>
                        </a:spcAft>
                      </a:pPr>
                      <a:r>
                        <a:rPr lang="pt-BR" sz="800">
                          <a:effectLst/>
                        </a:rPr>
                        <a:t>32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Inserir a data de vencimento no input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O input deve conter o texto "maio/2027".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3550779290"/>
                  </a:ext>
                </a:extLst>
              </a:tr>
              <a:tr h="270277">
                <a:tc>
                  <a:txBody>
                    <a:bodyPr/>
                    <a:lstStyle/>
                    <a:p>
                      <a:pPr>
                        <a:lnSpc>
                          <a:spcPct val="115000"/>
                        </a:lnSpc>
                        <a:spcAft>
                          <a:spcPts val="1000"/>
                        </a:spcAft>
                      </a:pPr>
                      <a:r>
                        <a:rPr lang="pt-BR" sz="800">
                          <a:effectLst/>
                        </a:rPr>
                        <a:t>33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a:effectLst/>
                        </a:rPr>
                        <a:t>Clica no botão de login</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tc>
                  <a:txBody>
                    <a:bodyPr/>
                    <a:lstStyle/>
                    <a:p>
                      <a:pPr algn="just">
                        <a:lnSpc>
                          <a:spcPct val="115000"/>
                        </a:lnSpc>
                        <a:spcAft>
                          <a:spcPts val="1000"/>
                        </a:spcAft>
                      </a:pPr>
                      <a:r>
                        <a:rPr lang="pt-BR" sz="800" dirty="0">
                          <a:effectLst/>
                        </a:rPr>
                        <a:t>É esperado o redirecionamento para o formulário de login.</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668" marR="49668" marT="0" marB="0"/>
                </a:tc>
                <a:extLst>
                  <a:ext uri="{0D108BD9-81ED-4DB2-BD59-A6C34878D82A}">
                    <a16:rowId xmlns:a16="http://schemas.microsoft.com/office/drawing/2014/main" val="919878894"/>
                  </a:ext>
                </a:extLst>
              </a:tr>
            </a:tbl>
          </a:graphicData>
        </a:graphic>
      </p:graphicFrame>
      <p:graphicFrame>
        <p:nvGraphicFramePr>
          <p:cNvPr id="10" name="Tabela 9">
            <a:extLst>
              <a:ext uri="{FF2B5EF4-FFF2-40B4-BE49-F238E27FC236}">
                <a16:creationId xmlns:a16="http://schemas.microsoft.com/office/drawing/2014/main" id="{0129E4ED-A8C1-47EE-B1B2-C311951D47A1}"/>
              </a:ext>
            </a:extLst>
          </p:cNvPr>
          <p:cNvGraphicFramePr>
            <a:graphicFrameLocks noGrp="1"/>
          </p:cNvGraphicFramePr>
          <p:nvPr>
            <p:extLst>
              <p:ext uri="{D42A27DB-BD31-4B8C-83A1-F6EECF244321}">
                <p14:modId xmlns:p14="http://schemas.microsoft.com/office/powerpoint/2010/main" val="4023908534"/>
              </p:ext>
            </p:extLst>
          </p:nvPr>
        </p:nvGraphicFramePr>
        <p:xfrm>
          <a:off x="9135979" y="1617863"/>
          <a:ext cx="3056022" cy="4523759"/>
        </p:xfrm>
        <a:graphic>
          <a:graphicData uri="http://schemas.openxmlformats.org/drawingml/2006/table">
            <a:tbl>
              <a:tblPr bandRow="1">
                <a:tableStyleId>{21E4AEA4-8DFA-4A89-87EB-49C32662AFE0}</a:tableStyleId>
              </a:tblPr>
              <a:tblGrid>
                <a:gridCol w="253502">
                  <a:extLst>
                    <a:ext uri="{9D8B030D-6E8A-4147-A177-3AD203B41FA5}">
                      <a16:colId xmlns:a16="http://schemas.microsoft.com/office/drawing/2014/main" val="1398573221"/>
                    </a:ext>
                  </a:extLst>
                </a:gridCol>
                <a:gridCol w="1140754">
                  <a:extLst>
                    <a:ext uri="{9D8B030D-6E8A-4147-A177-3AD203B41FA5}">
                      <a16:colId xmlns:a16="http://schemas.microsoft.com/office/drawing/2014/main" val="3643939393"/>
                    </a:ext>
                  </a:extLst>
                </a:gridCol>
                <a:gridCol w="1661766">
                  <a:extLst>
                    <a:ext uri="{9D8B030D-6E8A-4147-A177-3AD203B41FA5}">
                      <a16:colId xmlns:a16="http://schemas.microsoft.com/office/drawing/2014/main" val="3889654424"/>
                    </a:ext>
                  </a:extLst>
                </a:gridCol>
              </a:tblGrid>
              <a:tr h="469630">
                <a:tc>
                  <a:txBody>
                    <a:bodyPr/>
                    <a:lstStyle/>
                    <a:p>
                      <a:pPr>
                        <a:lnSpc>
                          <a:spcPct val="115000"/>
                        </a:lnSpc>
                        <a:spcAft>
                          <a:spcPts val="1000"/>
                        </a:spcAft>
                      </a:pPr>
                      <a:r>
                        <a:rPr lang="pt-BR" sz="900">
                          <a:effectLst/>
                        </a:rPr>
                        <a:t>36</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dirty="0">
                          <a:effectLst/>
                        </a:rPr>
                        <a:t>Inserir a senha do administrador no campo referente.</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O input deve conter a senha do administrador.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718358116"/>
                  </a:ext>
                </a:extLst>
              </a:tr>
              <a:tr h="309662">
                <a:tc>
                  <a:txBody>
                    <a:bodyPr/>
                    <a:lstStyle/>
                    <a:p>
                      <a:pPr>
                        <a:lnSpc>
                          <a:spcPct val="115000"/>
                        </a:lnSpc>
                        <a:spcAft>
                          <a:spcPts val="1000"/>
                        </a:spcAft>
                      </a:pPr>
                      <a:r>
                        <a:rPr lang="pt-BR" sz="900">
                          <a:effectLst/>
                        </a:rPr>
                        <a:t>37</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Deve ser clicado em logar.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o redirecionamento para a homepage com o usuário logado.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325176304"/>
                  </a:ext>
                </a:extLst>
              </a:tr>
              <a:tr h="469630">
                <a:tc>
                  <a:txBody>
                    <a:bodyPr/>
                    <a:lstStyle/>
                    <a:p>
                      <a:pPr>
                        <a:lnSpc>
                          <a:spcPct val="115000"/>
                        </a:lnSpc>
                        <a:spcAft>
                          <a:spcPts val="1000"/>
                        </a:spcAft>
                      </a:pPr>
                      <a:r>
                        <a:rPr lang="pt-BR" sz="900">
                          <a:effectLst/>
                        </a:rPr>
                        <a:t>38</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Clica em “Área do admin” no menu superior.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dirty="0">
                          <a:effectLst/>
                        </a:rPr>
                        <a:t>É esperado que a página do Dashboard seja exibida.</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1107528962"/>
                  </a:ext>
                </a:extLst>
              </a:tr>
              <a:tr h="309662">
                <a:tc>
                  <a:txBody>
                    <a:bodyPr/>
                    <a:lstStyle/>
                    <a:p>
                      <a:pPr>
                        <a:lnSpc>
                          <a:spcPct val="115000"/>
                        </a:lnSpc>
                        <a:spcAft>
                          <a:spcPts val="1000"/>
                        </a:spcAft>
                      </a:pPr>
                      <a:r>
                        <a:rPr lang="pt-BR" sz="900">
                          <a:effectLst/>
                        </a:rPr>
                        <a:t>39</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Clica em “Pedidos” no menu superior.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a página de listagem dos pedidos seja aberta.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3642552680"/>
                  </a:ext>
                </a:extLst>
              </a:tr>
              <a:tr h="469630">
                <a:tc>
                  <a:txBody>
                    <a:bodyPr/>
                    <a:lstStyle/>
                    <a:p>
                      <a:pPr>
                        <a:lnSpc>
                          <a:spcPct val="115000"/>
                        </a:lnSpc>
                        <a:spcAft>
                          <a:spcPts val="1000"/>
                        </a:spcAft>
                      </a:pPr>
                      <a:r>
                        <a:rPr lang="pt-BR" sz="900">
                          <a:effectLst/>
                        </a:rPr>
                        <a:t>40</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Clica em “Visualizar/Editar” no pedido feito.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as informações do pedido feito sejam estendidas e observado o status da compra.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956916078"/>
                  </a:ext>
                </a:extLst>
              </a:tr>
              <a:tr h="309662">
                <a:tc>
                  <a:txBody>
                    <a:bodyPr/>
                    <a:lstStyle/>
                    <a:p>
                      <a:pPr>
                        <a:lnSpc>
                          <a:spcPct val="115000"/>
                        </a:lnSpc>
                        <a:spcAft>
                          <a:spcPts val="1000"/>
                        </a:spcAft>
                      </a:pPr>
                      <a:r>
                        <a:rPr lang="pt-BR" sz="900">
                          <a:effectLst/>
                        </a:rPr>
                        <a:t>41</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Clica no select do status do pedido.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o select de status do pedido seja aberto.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102890684"/>
                  </a:ext>
                </a:extLst>
              </a:tr>
              <a:tr h="469630">
                <a:tc>
                  <a:txBody>
                    <a:bodyPr/>
                    <a:lstStyle/>
                    <a:p>
                      <a:pPr>
                        <a:lnSpc>
                          <a:spcPct val="115000"/>
                        </a:lnSpc>
                        <a:spcAft>
                          <a:spcPts val="1000"/>
                        </a:spcAft>
                      </a:pPr>
                      <a:r>
                        <a:rPr lang="pt-BR" sz="900">
                          <a:effectLst/>
                        </a:rPr>
                        <a:t>42</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Seleciona a opção de status de acordo com o índice da opção.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o select tenha o valor de status do índice correspondente.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1802028816"/>
                  </a:ext>
                </a:extLst>
              </a:tr>
              <a:tr h="469630">
                <a:tc>
                  <a:txBody>
                    <a:bodyPr/>
                    <a:lstStyle/>
                    <a:p>
                      <a:pPr>
                        <a:lnSpc>
                          <a:spcPct val="115000"/>
                        </a:lnSpc>
                        <a:spcAft>
                          <a:spcPts val="1000"/>
                        </a:spcAft>
                      </a:pPr>
                      <a:r>
                        <a:rPr lang="pt-BR" sz="900">
                          <a:effectLst/>
                        </a:rPr>
                        <a:t>43</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Confirma a alteração clicando em “Mudar status”.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o status da compra tenha mudado para a opção escolhida.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1962174471"/>
                  </a:ext>
                </a:extLst>
              </a:tr>
              <a:tr h="415043">
                <a:tc gridSpan="2">
                  <a:txBody>
                    <a:bodyPr/>
                    <a:lstStyle/>
                    <a:p>
                      <a:pPr>
                        <a:lnSpc>
                          <a:spcPct val="115000"/>
                        </a:lnSpc>
                        <a:spcAft>
                          <a:spcPts val="1000"/>
                        </a:spcAft>
                      </a:pPr>
                      <a:r>
                        <a:rPr lang="pt-BR" sz="900">
                          <a:effectLst/>
                        </a:rPr>
                        <a:t>Referência:</a:t>
                      </a:r>
                      <a:endParaRPr lang="pt-BR"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6906" marR="56906" marT="0" marB="0"/>
                </a:tc>
                <a:tc hMerge="1">
                  <a:txBody>
                    <a:bodyPr/>
                    <a:lstStyle/>
                    <a:p>
                      <a:endParaRPr lang="pt-BR"/>
                    </a:p>
                  </a:txBody>
                  <a:tcPr/>
                </a:tc>
                <a:tc>
                  <a:txBody>
                    <a:bodyPr/>
                    <a:lstStyle/>
                    <a:p>
                      <a:pPr algn="just">
                        <a:lnSpc>
                          <a:spcPct val="115000"/>
                        </a:lnSpc>
                        <a:spcAft>
                          <a:spcPts val="1000"/>
                        </a:spcAft>
                      </a:pPr>
                      <a:r>
                        <a:rPr lang="pt-BR" sz="900">
                          <a:effectLst/>
                        </a:rPr>
                        <a:t> </a:t>
                      </a:r>
                    </a:p>
                    <a:p>
                      <a:pPr algn="just">
                        <a:lnSpc>
                          <a:spcPct val="115000"/>
                        </a:lnSpc>
                        <a:spcAft>
                          <a:spcPts val="1000"/>
                        </a:spcAft>
                      </a:pPr>
                      <a:r>
                        <a:rPr lang="pt-BR" sz="900">
                          <a:effectLst/>
                        </a:rPr>
                        <a:t> </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1078958941"/>
                  </a:ext>
                </a:extLst>
              </a:tr>
              <a:tr h="659157">
                <a:tc gridSpan="2">
                  <a:txBody>
                    <a:bodyPr/>
                    <a:lstStyle/>
                    <a:p>
                      <a:pPr>
                        <a:lnSpc>
                          <a:spcPct val="115000"/>
                        </a:lnSpc>
                        <a:spcAft>
                          <a:spcPts val="1000"/>
                        </a:spcAft>
                      </a:pPr>
                      <a:r>
                        <a:rPr lang="pt-BR" sz="900">
                          <a:effectLst/>
                        </a:rPr>
                        <a:t>Observação:</a:t>
                      </a:r>
                      <a:endParaRPr lang="pt-BR"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6906" marR="56906" marT="0" marB="0"/>
                </a:tc>
                <a:tc hMerge="1">
                  <a:txBody>
                    <a:bodyPr/>
                    <a:lstStyle/>
                    <a:p>
                      <a:endParaRPr lang="pt-BR"/>
                    </a:p>
                  </a:txBody>
                  <a:tcPr/>
                </a:tc>
                <a:tc>
                  <a:txBody>
                    <a:bodyPr/>
                    <a:lstStyle/>
                    <a:p>
                      <a:pPr>
                        <a:lnSpc>
                          <a:spcPct val="115000"/>
                        </a:lnSpc>
                        <a:spcAft>
                          <a:spcPts val="1000"/>
                        </a:spcAft>
                      </a:pPr>
                      <a:r>
                        <a:rPr lang="pt-BR" sz="900" dirty="0">
                          <a:effectLst/>
                        </a:rPr>
                        <a:t> </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726760899"/>
                  </a:ext>
                </a:extLst>
              </a:tr>
            </a:tbl>
          </a:graphicData>
        </a:graphic>
      </p:graphicFrame>
    </p:spTree>
    <p:extLst>
      <p:ext uri="{BB962C8B-B14F-4D97-AF65-F5344CB8AC3E}">
        <p14:creationId xmlns:p14="http://schemas.microsoft.com/office/powerpoint/2010/main" val="1678481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091F90-1180-42AF-BE0E-9625C6F2ABBD}"/>
              </a:ext>
            </a:extLst>
          </p:cNvPr>
          <p:cNvSpPr>
            <a:spLocks noGrp="1"/>
          </p:cNvSpPr>
          <p:nvPr>
            <p:ph type="title"/>
          </p:nvPr>
        </p:nvSpPr>
        <p:spPr/>
        <p:txBody>
          <a:bodyPr/>
          <a:lstStyle/>
          <a:p>
            <a:r>
              <a:rPr lang="pt-BR" dirty="0"/>
              <a:t>Plano de teste – Comprar Livros</a:t>
            </a:r>
          </a:p>
        </p:txBody>
      </p:sp>
      <p:graphicFrame>
        <p:nvGraphicFramePr>
          <p:cNvPr id="4" name="Espaço Reservado para Conteúdo 3">
            <a:extLst>
              <a:ext uri="{FF2B5EF4-FFF2-40B4-BE49-F238E27FC236}">
                <a16:creationId xmlns:a16="http://schemas.microsoft.com/office/drawing/2014/main" id="{753C46EB-80E4-4384-8DC5-F17EF0781F73}"/>
              </a:ext>
            </a:extLst>
          </p:cNvPr>
          <p:cNvGraphicFramePr>
            <a:graphicFrameLocks noGrp="1"/>
          </p:cNvGraphicFramePr>
          <p:nvPr>
            <p:ph idx="1"/>
            <p:extLst>
              <p:ext uri="{D42A27DB-BD31-4B8C-83A1-F6EECF244321}">
                <p14:modId xmlns:p14="http://schemas.microsoft.com/office/powerpoint/2010/main" val="1885926532"/>
              </p:ext>
            </p:extLst>
          </p:nvPr>
        </p:nvGraphicFramePr>
        <p:xfrm>
          <a:off x="0" y="1510831"/>
          <a:ext cx="3256547" cy="4492041"/>
        </p:xfrm>
        <a:graphic>
          <a:graphicData uri="http://schemas.openxmlformats.org/drawingml/2006/table">
            <a:tbl>
              <a:tblPr firstRow="1" bandRow="1">
                <a:tableStyleId>{5C22544A-7EE6-4342-B048-85BDC9FD1C3A}</a:tableStyleId>
              </a:tblPr>
              <a:tblGrid>
                <a:gridCol w="163341">
                  <a:extLst>
                    <a:ext uri="{9D8B030D-6E8A-4147-A177-3AD203B41FA5}">
                      <a16:colId xmlns:a16="http://schemas.microsoft.com/office/drawing/2014/main" val="183942545"/>
                    </a:ext>
                  </a:extLst>
                </a:gridCol>
                <a:gridCol w="1074862">
                  <a:extLst>
                    <a:ext uri="{9D8B030D-6E8A-4147-A177-3AD203B41FA5}">
                      <a16:colId xmlns:a16="http://schemas.microsoft.com/office/drawing/2014/main" val="4164608090"/>
                    </a:ext>
                  </a:extLst>
                </a:gridCol>
                <a:gridCol w="2018344">
                  <a:extLst>
                    <a:ext uri="{9D8B030D-6E8A-4147-A177-3AD203B41FA5}">
                      <a16:colId xmlns:a16="http://schemas.microsoft.com/office/drawing/2014/main" val="579090791"/>
                    </a:ext>
                  </a:extLst>
                </a:gridCol>
              </a:tblGrid>
              <a:tr h="77807">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gridSpan="2">
                  <a:txBody>
                    <a:bodyPr/>
                    <a:lstStyle/>
                    <a:p>
                      <a:pPr>
                        <a:lnSpc>
                          <a:spcPct val="115000"/>
                        </a:lnSpc>
                        <a:spcAft>
                          <a:spcPts val="1000"/>
                        </a:spcAft>
                      </a:pPr>
                      <a:r>
                        <a:rPr lang="pt-BR" sz="800" dirty="0">
                          <a:effectLst/>
                        </a:rPr>
                        <a:t>SORAIVA_COMPRA_001: Comprar livros</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hMerge="1">
                  <a:txBody>
                    <a:bodyPr/>
                    <a:lstStyle/>
                    <a:p>
                      <a:endParaRPr lang="pt-BR"/>
                    </a:p>
                  </a:txBody>
                  <a:tcPr/>
                </a:tc>
                <a:extLst>
                  <a:ext uri="{0D108BD9-81ED-4DB2-BD59-A6C34878D82A}">
                    <a16:rowId xmlns:a16="http://schemas.microsoft.com/office/drawing/2014/main" val="3821448518"/>
                  </a:ext>
                </a:extLst>
              </a:tr>
              <a:tr h="634075">
                <a:tc gridSpan="3">
                  <a:txBody>
                    <a:bodyPr/>
                    <a:lstStyle/>
                    <a:p>
                      <a:pPr>
                        <a:lnSpc>
                          <a:spcPct val="115000"/>
                        </a:lnSpc>
                        <a:spcAft>
                          <a:spcPts val="1000"/>
                        </a:spcAft>
                      </a:pPr>
                      <a:r>
                        <a:rPr lang="pt-BR" sz="800">
                          <a:effectLst/>
                        </a:rPr>
                        <a:t>Objetivo: O teste deve validar a funcionalidade do sistema de permitir o cliente comprar diferentes produtos em diferentes quantidades, usando mais de um cartão para o pagamento e usando cupons de desconto. </a:t>
                      </a:r>
                    </a:p>
                    <a:p>
                      <a:pPr algn="just">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994854824"/>
                  </a:ext>
                </a:extLst>
              </a:tr>
              <a:tr h="631756">
                <a:tc gridSpan="3">
                  <a:txBody>
                    <a:bodyPr/>
                    <a:lstStyle/>
                    <a:p>
                      <a:pPr>
                        <a:lnSpc>
                          <a:spcPct val="115000"/>
                        </a:lnSpc>
                        <a:spcAft>
                          <a:spcPts val="1000"/>
                        </a:spcAft>
                      </a:pPr>
                      <a:r>
                        <a:rPr lang="pt-BR" sz="800">
                          <a:effectLst/>
                        </a:rPr>
                        <a:t>Precondição:</a:t>
                      </a:r>
                    </a:p>
                    <a:p>
                      <a:pPr marL="342900" lvl="0" indent="-342900" algn="just">
                        <a:lnSpc>
                          <a:spcPct val="115000"/>
                        </a:lnSpc>
                        <a:buFont typeface="+mj-lt"/>
                        <a:buAutoNum type="arabicPeriod"/>
                      </a:pPr>
                      <a:r>
                        <a:rPr lang="pt-BR" sz="800">
                          <a:effectLst/>
                        </a:rPr>
                        <a:t>Site do SóRaiva aberto.</a:t>
                      </a:r>
                      <a:endParaRPr lang="pt-BR" sz="900">
                        <a:effectLst/>
                      </a:endParaRPr>
                    </a:p>
                    <a:p>
                      <a:pPr marL="342900" lvl="0" indent="-342900" algn="just">
                        <a:lnSpc>
                          <a:spcPct val="115000"/>
                        </a:lnSpc>
                        <a:buFont typeface="+mj-lt"/>
                        <a:buAutoNum type="arabicPeriod"/>
                      </a:pPr>
                      <a:r>
                        <a:rPr lang="pt-BR" sz="800">
                          <a:effectLst/>
                        </a:rPr>
                        <a:t>Usuário logado.</a:t>
                      </a:r>
                      <a:endParaRPr lang="pt-BR" sz="900">
                        <a:effectLst/>
                      </a:endParaRPr>
                    </a:p>
                    <a:p>
                      <a:pPr marL="457200" algn="just">
                        <a:lnSpc>
                          <a:spcPct val="115000"/>
                        </a:lnSpc>
                        <a:spcAft>
                          <a:spcPts val="1000"/>
                        </a:spcAft>
                      </a:pPr>
                      <a:r>
                        <a:rPr lang="pt-BR" sz="800">
                          <a:effectLst/>
                        </a:rPr>
                        <a:t> </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093" marR="49093"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57445076"/>
                  </a:ext>
                </a:extLst>
              </a:tr>
              <a:tr h="129143">
                <a:tc>
                  <a:txBody>
                    <a:bodyPr/>
                    <a:lstStyle/>
                    <a:p>
                      <a:pPr>
                        <a:lnSpc>
                          <a:spcPct val="115000"/>
                        </a:lnSpc>
                        <a:spcAft>
                          <a:spcPts val="1000"/>
                        </a:spcAft>
                      </a:pPr>
                      <a:r>
                        <a:rPr lang="pt-BR" sz="800">
                          <a:effectLst/>
                        </a:rPr>
                        <a: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nSpc>
                          <a:spcPct val="115000"/>
                        </a:lnSpc>
                        <a:spcAft>
                          <a:spcPts val="1000"/>
                        </a:spcAft>
                      </a:pPr>
                      <a:r>
                        <a:rPr lang="pt-BR" sz="800">
                          <a:effectLst/>
                        </a:rPr>
                        <a:t>Passos: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nSpc>
                          <a:spcPct val="115000"/>
                        </a:lnSpc>
                        <a:spcAft>
                          <a:spcPts val="1000"/>
                        </a:spcAft>
                      </a:pPr>
                      <a:r>
                        <a:rPr lang="pt-BR" sz="800">
                          <a:effectLst/>
                        </a:rPr>
                        <a:t>Resultados Esperados: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3644072608"/>
                  </a:ext>
                </a:extLst>
              </a:tr>
              <a:tr h="267149">
                <a:tc>
                  <a:txBody>
                    <a:bodyPr/>
                    <a:lstStyle/>
                    <a:p>
                      <a:pPr>
                        <a:lnSpc>
                          <a:spcPct val="115000"/>
                        </a:lnSpc>
                        <a:spcAft>
                          <a:spcPts val="1000"/>
                        </a:spcAft>
                      </a:pPr>
                      <a:r>
                        <a:rPr lang="pt-BR" sz="800">
                          <a:effectLst/>
                        </a:rPr>
                        <a:t>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Clicar em login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dirty="0">
                          <a:effectLst/>
                        </a:rPr>
                        <a:t>Abria a página de login.</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1644336250"/>
                  </a:ext>
                </a:extLst>
              </a:tr>
              <a:tr h="405155">
                <a:tc>
                  <a:txBody>
                    <a:bodyPr/>
                    <a:lstStyle/>
                    <a:p>
                      <a:pPr>
                        <a:lnSpc>
                          <a:spcPct val="115000"/>
                        </a:lnSpc>
                        <a:spcAft>
                          <a:spcPts val="1000"/>
                        </a:spcAft>
                      </a:pPr>
                      <a:r>
                        <a:rPr lang="pt-BR" sz="800">
                          <a:effectLst/>
                        </a:rPr>
                        <a:t>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Inserir o e-mail do usuário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O input deve conter o texto “john6dark@gmail.com”.</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1120112627"/>
                  </a:ext>
                </a:extLst>
              </a:tr>
              <a:tr h="405155">
                <a:tc>
                  <a:txBody>
                    <a:bodyPr/>
                    <a:lstStyle/>
                    <a:p>
                      <a:pPr>
                        <a:lnSpc>
                          <a:spcPct val="115000"/>
                        </a:lnSpc>
                        <a:spcAft>
                          <a:spcPts val="1000"/>
                        </a:spcAft>
                      </a:pPr>
                      <a:r>
                        <a:rPr lang="pt-BR" sz="800">
                          <a:effectLst/>
                        </a:rPr>
                        <a:t>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Inserir a senha do usuário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O input deve conter o texto “CODww@supax”.</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3605911775"/>
                  </a:ext>
                </a:extLst>
              </a:tr>
              <a:tr h="267149">
                <a:tc>
                  <a:txBody>
                    <a:bodyPr/>
                    <a:lstStyle/>
                    <a:p>
                      <a:pPr>
                        <a:lnSpc>
                          <a:spcPct val="115000"/>
                        </a:lnSpc>
                        <a:spcAft>
                          <a:spcPts val="1000"/>
                        </a:spcAft>
                      </a:pPr>
                      <a:r>
                        <a:rPr lang="pt-BR" sz="800">
                          <a:effectLst/>
                        </a:rPr>
                        <a:t>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Deve ser clicado em logar.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É esperado o redirecionamento para a homepage com o usuário logado.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388248665"/>
                  </a:ext>
                </a:extLst>
              </a:tr>
              <a:tr h="267149">
                <a:tc>
                  <a:txBody>
                    <a:bodyPr/>
                    <a:lstStyle/>
                    <a:p>
                      <a:pPr>
                        <a:lnSpc>
                          <a:spcPct val="115000"/>
                        </a:lnSpc>
                        <a:spcAft>
                          <a:spcPts val="1000"/>
                        </a:spcAft>
                      </a:pPr>
                      <a:r>
                        <a:rPr lang="pt-BR" sz="800">
                          <a:effectLst/>
                        </a:rPr>
                        <a:t>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Clicar em livros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Abrir a página de listagem de livros.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495012331"/>
                  </a:ext>
                </a:extLst>
              </a:tr>
              <a:tr h="543161">
                <a:tc>
                  <a:txBody>
                    <a:bodyPr/>
                    <a:lstStyle/>
                    <a:p>
                      <a:pPr>
                        <a:lnSpc>
                          <a:spcPct val="115000"/>
                        </a:lnSpc>
                        <a:spcAft>
                          <a:spcPts val="1000"/>
                        </a:spcAft>
                      </a:pPr>
                      <a:r>
                        <a:rPr lang="pt-BR" sz="800">
                          <a:effectLst/>
                        </a:rPr>
                        <a:t>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Clicar duas vezes no botão de carrinho do A culpa é das estrelas.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O carrinho deve conter duas unidades do A Culpa é das Estrelas.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312467793"/>
                  </a:ext>
                </a:extLst>
              </a:tr>
              <a:tr h="405155">
                <a:tc>
                  <a:txBody>
                    <a:bodyPr/>
                    <a:lstStyle/>
                    <a:p>
                      <a:pPr>
                        <a:lnSpc>
                          <a:spcPct val="115000"/>
                        </a:lnSpc>
                        <a:spcAft>
                          <a:spcPts val="1000"/>
                        </a:spcAft>
                      </a:pPr>
                      <a:r>
                        <a:rPr lang="pt-BR" sz="800">
                          <a:effectLst/>
                        </a:rPr>
                        <a:t>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Clicar duas vezes no botão de carrinho do Harry Potter.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O carrinho deve conter duas unidades de Harry Potter e a Pedra Filosofal.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1608577685"/>
                  </a:ext>
                </a:extLst>
              </a:tr>
              <a:tr h="267149">
                <a:tc>
                  <a:txBody>
                    <a:bodyPr/>
                    <a:lstStyle/>
                    <a:p>
                      <a:pPr>
                        <a:lnSpc>
                          <a:spcPct val="115000"/>
                        </a:lnSpc>
                        <a:spcAft>
                          <a:spcPts val="1000"/>
                        </a:spcAft>
                      </a:pPr>
                      <a:r>
                        <a:rPr lang="pt-BR" sz="800">
                          <a:effectLst/>
                        </a:rPr>
                        <a:t>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a:effectLst/>
                        </a:rPr>
                        <a:t>Abrir o carrinho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tc>
                  <a:txBody>
                    <a:bodyPr/>
                    <a:lstStyle/>
                    <a:p>
                      <a:pPr algn="just">
                        <a:lnSpc>
                          <a:spcPct val="115000"/>
                        </a:lnSpc>
                        <a:spcAft>
                          <a:spcPts val="1000"/>
                        </a:spcAft>
                      </a:pPr>
                      <a:r>
                        <a:rPr lang="pt-BR" sz="800" dirty="0">
                          <a:effectLst/>
                        </a:rPr>
                        <a:t>É esperado que o carrinho no menu superior seja aberto, mostrando.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093" marR="49093" marT="0" marB="0"/>
                </a:tc>
                <a:extLst>
                  <a:ext uri="{0D108BD9-81ED-4DB2-BD59-A6C34878D82A}">
                    <a16:rowId xmlns:a16="http://schemas.microsoft.com/office/drawing/2014/main" val="2966942964"/>
                  </a:ext>
                </a:extLst>
              </a:tr>
            </a:tbl>
          </a:graphicData>
        </a:graphic>
      </p:graphicFrame>
      <p:graphicFrame>
        <p:nvGraphicFramePr>
          <p:cNvPr id="5" name="Tabela 4">
            <a:extLst>
              <a:ext uri="{FF2B5EF4-FFF2-40B4-BE49-F238E27FC236}">
                <a16:creationId xmlns:a16="http://schemas.microsoft.com/office/drawing/2014/main" id="{45BDF1C1-7DA3-43C8-B003-6B1CD0F89729}"/>
              </a:ext>
            </a:extLst>
          </p:cNvPr>
          <p:cNvGraphicFramePr>
            <a:graphicFrameLocks noGrp="1"/>
          </p:cNvGraphicFramePr>
          <p:nvPr>
            <p:extLst>
              <p:ext uri="{D42A27DB-BD31-4B8C-83A1-F6EECF244321}">
                <p14:modId xmlns:p14="http://schemas.microsoft.com/office/powerpoint/2010/main" val="2379690154"/>
              </p:ext>
            </p:extLst>
          </p:nvPr>
        </p:nvGraphicFramePr>
        <p:xfrm>
          <a:off x="3256547" y="1544275"/>
          <a:ext cx="3336757" cy="4458597"/>
        </p:xfrm>
        <a:graphic>
          <a:graphicData uri="http://schemas.openxmlformats.org/drawingml/2006/table">
            <a:tbl>
              <a:tblPr bandRow="1">
                <a:tableStyleId>{21E4AEA4-8DFA-4A89-87EB-49C32662AFE0}</a:tableStyleId>
              </a:tblPr>
              <a:tblGrid>
                <a:gridCol w="200061">
                  <a:extLst>
                    <a:ext uri="{9D8B030D-6E8A-4147-A177-3AD203B41FA5}">
                      <a16:colId xmlns:a16="http://schemas.microsoft.com/office/drawing/2014/main" val="4276324970"/>
                    </a:ext>
                  </a:extLst>
                </a:gridCol>
                <a:gridCol w="1200375">
                  <a:extLst>
                    <a:ext uri="{9D8B030D-6E8A-4147-A177-3AD203B41FA5}">
                      <a16:colId xmlns:a16="http://schemas.microsoft.com/office/drawing/2014/main" val="1255081621"/>
                    </a:ext>
                  </a:extLst>
                </a:gridCol>
                <a:gridCol w="1936321">
                  <a:extLst>
                    <a:ext uri="{9D8B030D-6E8A-4147-A177-3AD203B41FA5}">
                      <a16:colId xmlns:a16="http://schemas.microsoft.com/office/drawing/2014/main" val="712892858"/>
                    </a:ext>
                  </a:extLst>
                </a:gridCol>
              </a:tblGrid>
              <a:tr h="400921">
                <a:tc>
                  <a:txBody>
                    <a:bodyPr/>
                    <a:lstStyle/>
                    <a:p>
                      <a:pPr>
                        <a:lnSpc>
                          <a:spcPct val="115000"/>
                        </a:lnSpc>
                        <a:spcAft>
                          <a:spcPts val="1000"/>
                        </a:spcAft>
                      </a:pPr>
                      <a:r>
                        <a:rPr lang="pt-BR" sz="800">
                          <a:effectLst/>
                        </a:rPr>
                        <a:t>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dirty="0">
                          <a:effectLst/>
                        </a:rPr>
                        <a:t>Clica no botão de menos no livro a culpa é das estrelas.</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seja reduzida uma unidade do A Culpa é das Estrelas.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06172532"/>
                  </a:ext>
                </a:extLst>
              </a:tr>
              <a:tr h="223108">
                <a:tc>
                  <a:txBody>
                    <a:bodyPr/>
                    <a:lstStyle/>
                    <a:p>
                      <a:pPr>
                        <a:lnSpc>
                          <a:spcPct val="115000"/>
                        </a:lnSpc>
                        <a:spcAft>
                          <a:spcPts val="1000"/>
                        </a:spcAft>
                      </a:pPr>
                      <a:r>
                        <a:rPr lang="pt-BR" sz="800">
                          <a:effectLst/>
                        </a:rPr>
                        <a:t>10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 em comprar.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a tela de finalização de compra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237934617"/>
                  </a:ext>
                </a:extLst>
              </a:tr>
              <a:tr h="264357">
                <a:tc>
                  <a:txBody>
                    <a:bodyPr/>
                    <a:lstStyle/>
                    <a:p>
                      <a:pPr>
                        <a:lnSpc>
                          <a:spcPct val="115000"/>
                        </a:lnSpc>
                        <a:spcAft>
                          <a:spcPts val="1000"/>
                        </a:spcAft>
                      </a:pPr>
                      <a:r>
                        <a:rPr lang="pt-BR" sz="800">
                          <a:effectLst/>
                        </a:rPr>
                        <a:t>11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Clicar em alterar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Abrir o modal de alteração de cartões.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495515314"/>
                  </a:ext>
                </a:extLst>
              </a:tr>
              <a:tr h="264357">
                <a:tc>
                  <a:txBody>
                    <a:bodyPr/>
                    <a:lstStyle/>
                    <a:p>
                      <a:pPr>
                        <a:lnSpc>
                          <a:spcPct val="115000"/>
                        </a:lnSpc>
                        <a:spcAft>
                          <a:spcPts val="1000"/>
                        </a:spcAft>
                      </a:pPr>
                      <a:r>
                        <a:rPr lang="pt-BR" sz="800">
                          <a:effectLst/>
                        </a:rPr>
                        <a:t>12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Clicar em adicionar novo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se abra um formulário para o cadastro de um novo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534387486"/>
                  </a:ext>
                </a:extLst>
              </a:tr>
              <a:tr h="400921">
                <a:tc>
                  <a:txBody>
                    <a:bodyPr/>
                    <a:lstStyle/>
                    <a:p>
                      <a:pPr>
                        <a:lnSpc>
                          <a:spcPct val="115000"/>
                        </a:lnSpc>
                        <a:spcAft>
                          <a:spcPts val="1000"/>
                        </a:spcAft>
                      </a:pPr>
                      <a:r>
                        <a:rPr lang="pt-BR" sz="800">
                          <a:effectLst/>
                        </a:rPr>
                        <a:t>13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dirty="0">
                          <a:effectLst/>
                        </a:rPr>
                        <a:t>Inserir no input referente o nome do dono do cartão.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dirty="0">
                          <a:effectLst/>
                        </a:rPr>
                        <a:t>O input deve conter o texto “John </a:t>
                      </a:r>
                      <a:r>
                        <a:rPr lang="pt-BR" sz="800" dirty="0" err="1">
                          <a:effectLst/>
                        </a:rPr>
                        <a:t>Price</a:t>
                      </a:r>
                      <a:r>
                        <a:rPr lang="pt-BR" sz="800" dirty="0">
                          <a:effectLst/>
                        </a:rPr>
                        <a:t>”.</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852402323"/>
                  </a:ext>
                </a:extLst>
              </a:tr>
              <a:tr h="400921">
                <a:tc>
                  <a:txBody>
                    <a:bodyPr/>
                    <a:lstStyle/>
                    <a:p>
                      <a:pPr>
                        <a:lnSpc>
                          <a:spcPct val="115000"/>
                        </a:lnSpc>
                        <a:spcAft>
                          <a:spcPts val="1000"/>
                        </a:spcAft>
                      </a:pPr>
                      <a:r>
                        <a:rPr lang="pt-BR" sz="800">
                          <a:effectLst/>
                        </a:rPr>
                        <a:t>14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Inserir no input referente ao número do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O input deve conter o texto "1235567891239999".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3846201192"/>
                  </a:ext>
                </a:extLst>
              </a:tr>
              <a:tr h="400921">
                <a:tc>
                  <a:txBody>
                    <a:bodyPr/>
                    <a:lstStyle/>
                    <a:p>
                      <a:pPr>
                        <a:lnSpc>
                          <a:spcPct val="115000"/>
                        </a:lnSpc>
                        <a:spcAft>
                          <a:spcPts val="1000"/>
                        </a:spcAft>
                      </a:pPr>
                      <a:r>
                        <a:rPr lang="pt-BR" sz="800">
                          <a:effectLst/>
                        </a:rPr>
                        <a:t>15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 no drop down de seleção das bandeiras.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dirty="0">
                          <a:effectLst/>
                        </a:rPr>
                        <a:t>É esperado que o </a:t>
                      </a:r>
                      <a:r>
                        <a:rPr lang="pt-BR" sz="800" dirty="0" err="1">
                          <a:effectLst/>
                        </a:rPr>
                        <a:t>select</a:t>
                      </a:r>
                      <a:r>
                        <a:rPr lang="pt-BR" sz="800" dirty="0">
                          <a:effectLst/>
                        </a:rPr>
                        <a:t> seja aberto.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9509255"/>
                  </a:ext>
                </a:extLst>
              </a:tr>
              <a:tr h="400921">
                <a:tc>
                  <a:txBody>
                    <a:bodyPr/>
                    <a:lstStyle/>
                    <a:p>
                      <a:pPr>
                        <a:lnSpc>
                          <a:spcPct val="115000"/>
                        </a:lnSpc>
                        <a:spcAft>
                          <a:spcPts val="1000"/>
                        </a:spcAft>
                      </a:pPr>
                      <a:r>
                        <a:rPr lang="pt-BR" sz="800">
                          <a:effectLst/>
                        </a:rPr>
                        <a:t>16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Selecionar a decima oitava opção do select.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o select tenha o valor “Visa”.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3531282363"/>
                  </a:ext>
                </a:extLst>
              </a:tr>
              <a:tr h="264357">
                <a:tc>
                  <a:txBody>
                    <a:bodyPr/>
                    <a:lstStyle/>
                    <a:p>
                      <a:pPr>
                        <a:lnSpc>
                          <a:spcPct val="115000"/>
                        </a:lnSpc>
                        <a:spcAft>
                          <a:spcPts val="1000"/>
                        </a:spcAft>
                      </a:pPr>
                      <a:r>
                        <a:rPr lang="pt-BR" sz="800">
                          <a:effectLst/>
                        </a:rPr>
                        <a:t>17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Inserir no input referente o cvv.</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o input tenha o texto "253".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664136492"/>
                  </a:ext>
                </a:extLst>
              </a:tr>
              <a:tr h="400921">
                <a:tc>
                  <a:txBody>
                    <a:bodyPr/>
                    <a:lstStyle/>
                    <a:p>
                      <a:pPr>
                        <a:lnSpc>
                          <a:spcPct val="115000"/>
                        </a:lnSpc>
                        <a:spcAft>
                          <a:spcPts val="1000"/>
                        </a:spcAft>
                      </a:pPr>
                      <a:r>
                        <a:rPr lang="pt-BR" sz="800">
                          <a:effectLst/>
                        </a:rPr>
                        <a:t>18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Inserir o mês e ano de validade no input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o input tenha a data “maio/2026”.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873256750"/>
                  </a:ext>
                </a:extLst>
              </a:tr>
              <a:tr h="264357">
                <a:tc>
                  <a:txBody>
                    <a:bodyPr/>
                    <a:lstStyle/>
                    <a:p>
                      <a:pPr>
                        <a:lnSpc>
                          <a:spcPct val="115000"/>
                        </a:lnSpc>
                        <a:spcAft>
                          <a:spcPts val="1000"/>
                        </a:spcAft>
                      </a:pPr>
                      <a:r>
                        <a:rPr lang="pt-BR" sz="800">
                          <a:effectLst/>
                        </a:rPr>
                        <a:t>19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Clicar em cadastrar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É esperado que o cartão esteja disponível para uso.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04030732"/>
                  </a:ext>
                </a:extLst>
              </a:tr>
              <a:tr h="264357">
                <a:tc>
                  <a:txBody>
                    <a:bodyPr/>
                    <a:lstStyle/>
                    <a:p>
                      <a:pPr>
                        <a:lnSpc>
                          <a:spcPct val="115000"/>
                        </a:lnSpc>
                        <a:spcAft>
                          <a:spcPts val="1000"/>
                        </a:spcAft>
                      </a:pPr>
                      <a:r>
                        <a:rPr lang="pt-BR" sz="800">
                          <a:effectLst/>
                        </a:rPr>
                        <a:t>20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Clicar em alterar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Abrir o modal de alteração de cartões.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4222807761"/>
                  </a:ext>
                </a:extLst>
              </a:tr>
              <a:tr h="400921">
                <a:tc>
                  <a:txBody>
                    <a:bodyPr/>
                    <a:lstStyle/>
                    <a:p>
                      <a:pPr>
                        <a:lnSpc>
                          <a:spcPct val="115000"/>
                        </a:lnSpc>
                        <a:spcAft>
                          <a:spcPts val="1000"/>
                        </a:spcAft>
                      </a:pPr>
                      <a:r>
                        <a:rPr lang="pt-BR" sz="800">
                          <a:effectLst/>
                        </a:rPr>
                        <a:t>21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a:effectLst/>
                        </a:rPr>
                        <a:t>Clicar no checkbox usar do novo cartão cadastrado.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tc>
                  <a:txBody>
                    <a:bodyPr/>
                    <a:lstStyle/>
                    <a:p>
                      <a:pPr algn="just">
                        <a:lnSpc>
                          <a:spcPct val="115000"/>
                        </a:lnSpc>
                        <a:spcAft>
                          <a:spcPts val="1000"/>
                        </a:spcAft>
                      </a:pPr>
                      <a:r>
                        <a:rPr lang="pt-BR" sz="800" dirty="0">
                          <a:effectLst/>
                        </a:rPr>
                        <a:t>É esperado que o </a:t>
                      </a:r>
                      <a:r>
                        <a:rPr lang="pt-BR" sz="800" dirty="0" err="1">
                          <a:effectLst/>
                        </a:rPr>
                        <a:t>checkbox</a:t>
                      </a:r>
                      <a:r>
                        <a:rPr lang="pt-BR" sz="800" dirty="0">
                          <a:effectLst/>
                        </a:rPr>
                        <a:t> seja marcado e o cartão incluso para o pagamento.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218937278"/>
                  </a:ext>
                </a:extLst>
              </a:tr>
            </a:tbl>
          </a:graphicData>
        </a:graphic>
      </p:graphicFrame>
      <p:graphicFrame>
        <p:nvGraphicFramePr>
          <p:cNvPr id="6" name="Tabela 5">
            <a:extLst>
              <a:ext uri="{FF2B5EF4-FFF2-40B4-BE49-F238E27FC236}">
                <a16:creationId xmlns:a16="http://schemas.microsoft.com/office/drawing/2014/main" id="{61EB8CC0-B7B4-4555-BD2D-B8F63E35C301}"/>
              </a:ext>
            </a:extLst>
          </p:cNvPr>
          <p:cNvGraphicFramePr>
            <a:graphicFrameLocks noGrp="1"/>
          </p:cNvGraphicFramePr>
          <p:nvPr>
            <p:extLst>
              <p:ext uri="{D42A27DB-BD31-4B8C-83A1-F6EECF244321}">
                <p14:modId xmlns:p14="http://schemas.microsoft.com/office/powerpoint/2010/main" val="399112459"/>
              </p:ext>
            </p:extLst>
          </p:nvPr>
        </p:nvGraphicFramePr>
        <p:xfrm>
          <a:off x="6593304" y="1536839"/>
          <a:ext cx="3336757" cy="4673755"/>
        </p:xfrm>
        <a:graphic>
          <a:graphicData uri="http://schemas.openxmlformats.org/drawingml/2006/table">
            <a:tbl>
              <a:tblPr bandRow="1">
                <a:tableStyleId>{5C22544A-7EE6-4342-B048-85BDC9FD1C3A}</a:tableStyleId>
              </a:tblPr>
              <a:tblGrid>
                <a:gridCol w="246184">
                  <a:extLst>
                    <a:ext uri="{9D8B030D-6E8A-4147-A177-3AD203B41FA5}">
                      <a16:colId xmlns:a16="http://schemas.microsoft.com/office/drawing/2014/main" val="1781631593"/>
                    </a:ext>
                  </a:extLst>
                </a:gridCol>
                <a:gridCol w="1173544">
                  <a:extLst>
                    <a:ext uri="{9D8B030D-6E8A-4147-A177-3AD203B41FA5}">
                      <a16:colId xmlns:a16="http://schemas.microsoft.com/office/drawing/2014/main" val="4037823983"/>
                    </a:ext>
                  </a:extLst>
                </a:gridCol>
                <a:gridCol w="1917029">
                  <a:extLst>
                    <a:ext uri="{9D8B030D-6E8A-4147-A177-3AD203B41FA5}">
                      <a16:colId xmlns:a16="http://schemas.microsoft.com/office/drawing/2014/main" val="2516171492"/>
                    </a:ext>
                  </a:extLst>
                </a:gridCol>
              </a:tblGrid>
              <a:tr h="388721">
                <a:tc>
                  <a:txBody>
                    <a:bodyPr/>
                    <a:lstStyle/>
                    <a:p>
                      <a:pPr>
                        <a:lnSpc>
                          <a:spcPct val="115000"/>
                        </a:lnSpc>
                        <a:spcAft>
                          <a:spcPts val="1000"/>
                        </a:spcAft>
                      </a:pPr>
                      <a:r>
                        <a:rPr lang="pt-BR" sz="800">
                          <a:effectLst/>
                        </a:rPr>
                        <a:t>23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Inserir metade do valor total no input do primeiro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O input deve conter o texto “350”.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2921250896"/>
                  </a:ext>
                </a:extLst>
              </a:tr>
              <a:tr h="388721">
                <a:tc>
                  <a:txBody>
                    <a:bodyPr/>
                    <a:lstStyle/>
                    <a:p>
                      <a:pPr>
                        <a:lnSpc>
                          <a:spcPct val="115000"/>
                        </a:lnSpc>
                        <a:spcAft>
                          <a:spcPts val="1000"/>
                        </a:spcAft>
                      </a:pPr>
                      <a:r>
                        <a:rPr lang="pt-BR" sz="800">
                          <a:effectLst/>
                        </a:rPr>
                        <a:t>24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Inserir metade do valor total no input do segundo cartão.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O input deve conter o texto “350”.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1429885754"/>
                  </a:ext>
                </a:extLst>
              </a:tr>
              <a:tr h="388721">
                <a:tc>
                  <a:txBody>
                    <a:bodyPr/>
                    <a:lstStyle/>
                    <a:p>
                      <a:pPr>
                        <a:lnSpc>
                          <a:spcPct val="115000"/>
                        </a:lnSpc>
                        <a:spcAft>
                          <a:spcPts val="1000"/>
                        </a:spcAft>
                      </a:pPr>
                      <a:r>
                        <a:rPr lang="pt-BR" sz="800">
                          <a:effectLst/>
                        </a:rPr>
                        <a:t>25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 no botão de confirmar alteração no pagamento.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o modal seja fechado.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3869603062"/>
                  </a:ext>
                </a:extLst>
              </a:tr>
              <a:tr h="216319">
                <a:tc>
                  <a:txBody>
                    <a:bodyPr/>
                    <a:lstStyle/>
                    <a:p>
                      <a:pPr>
                        <a:lnSpc>
                          <a:spcPct val="115000"/>
                        </a:lnSpc>
                        <a:spcAft>
                          <a:spcPts val="1000"/>
                        </a:spcAft>
                      </a:pPr>
                      <a:r>
                        <a:rPr lang="pt-BR" sz="800">
                          <a:effectLst/>
                        </a:rPr>
                        <a:t>26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 em Usar cupom.</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Abrir o modal com os cupons disponíveis.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4281223117"/>
                  </a:ext>
                </a:extLst>
              </a:tr>
              <a:tr h="388721">
                <a:tc>
                  <a:txBody>
                    <a:bodyPr/>
                    <a:lstStyle/>
                    <a:p>
                      <a:pPr>
                        <a:lnSpc>
                          <a:spcPct val="115000"/>
                        </a:lnSpc>
                        <a:spcAft>
                          <a:spcPts val="1000"/>
                        </a:spcAft>
                      </a:pPr>
                      <a:r>
                        <a:rPr lang="pt-BR" sz="800">
                          <a:effectLst/>
                        </a:rPr>
                        <a:t>27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Clicar em “Usar este cupom” no primeiro disponível.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o desconto seja aplicado no valor total.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4114901496"/>
                  </a:ext>
                </a:extLst>
              </a:tr>
              <a:tr h="256313">
                <a:tc>
                  <a:txBody>
                    <a:bodyPr/>
                    <a:lstStyle/>
                    <a:p>
                      <a:pPr>
                        <a:lnSpc>
                          <a:spcPct val="115000"/>
                        </a:lnSpc>
                        <a:spcAft>
                          <a:spcPts val="1000"/>
                        </a:spcAft>
                      </a:pPr>
                      <a:r>
                        <a:rPr lang="pt-BR" sz="800">
                          <a:effectLst/>
                        </a:rPr>
                        <a:t>28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 em confirmar compra.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dirty="0">
                          <a:effectLst/>
                        </a:rPr>
                        <a:t>É esperado que a tela de livros seja aberta após a confirmação.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567343768"/>
                  </a:ext>
                </a:extLst>
              </a:tr>
              <a:tr h="388721">
                <a:tc>
                  <a:txBody>
                    <a:bodyPr/>
                    <a:lstStyle/>
                    <a:p>
                      <a:pPr>
                        <a:lnSpc>
                          <a:spcPct val="115000"/>
                        </a:lnSpc>
                        <a:spcAft>
                          <a:spcPts val="1000"/>
                        </a:spcAft>
                      </a:pPr>
                      <a:r>
                        <a:rPr lang="pt-BR" sz="800">
                          <a:effectLst/>
                        </a:rPr>
                        <a:t>29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 em “Minha conta”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a tela de overview da conta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1249564695"/>
                  </a:ext>
                </a:extLst>
              </a:tr>
              <a:tr h="388721">
                <a:tc>
                  <a:txBody>
                    <a:bodyPr/>
                    <a:lstStyle/>
                    <a:p>
                      <a:pPr>
                        <a:lnSpc>
                          <a:spcPct val="115000"/>
                        </a:lnSpc>
                        <a:spcAft>
                          <a:spcPts val="1000"/>
                        </a:spcAft>
                      </a:pPr>
                      <a:r>
                        <a:rPr lang="pt-BR" sz="800">
                          <a:effectLst/>
                        </a:rPr>
                        <a:t>30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Clicar em “Histórico de compra” no menu lateral.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a tabela de histórico de compras seja exibida.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1042015268"/>
                  </a:ext>
                </a:extLst>
              </a:tr>
              <a:tr h="256313">
                <a:tc>
                  <a:txBody>
                    <a:bodyPr/>
                    <a:lstStyle/>
                    <a:p>
                      <a:pPr>
                        <a:lnSpc>
                          <a:spcPct val="115000"/>
                        </a:lnSpc>
                        <a:spcAft>
                          <a:spcPts val="1000"/>
                        </a:spcAft>
                      </a:pPr>
                      <a:r>
                        <a:rPr lang="pt-BR" sz="800">
                          <a:effectLst/>
                        </a:rPr>
                        <a:t>31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 em “Informações do pedido”.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as informações do pedido feito sejam estendidas e observado o status da compra.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704605457"/>
                  </a:ext>
                </a:extLst>
              </a:tr>
              <a:tr h="388721">
                <a:tc>
                  <a:txBody>
                    <a:bodyPr/>
                    <a:lstStyle/>
                    <a:p>
                      <a:pPr>
                        <a:lnSpc>
                          <a:spcPct val="115000"/>
                        </a:lnSpc>
                        <a:spcAft>
                          <a:spcPts val="1000"/>
                        </a:spcAft>
                      </a:pPr>
                      <a:r>
                        <a:rPr lang="pt-BR" sz="800">
                          <a:effectLst/>
                        </a:rPr>
                        <a:t>32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 no drop down do perfil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o drop down seja aberto.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1290995100"/>
                  </a:ext>
                </a:extLst>
              </a:tr>
              <a:tr h="256313">
                <a:tc>
                  <a:txBody>
                    <a:bodyPr/>
                    <a:lstStyle/>
                    <a:p>
                      <a:pPr>
                        <a:lnSpc>
                          <a:spcPct val="115000"/>
                        </a:lnSpc>
                        <a:spcAft>
                          <a:spcPts val="1000"/>
                        </a:spcAft>
                      </a:pPr>
                      <a:r>
                        <a:rPr lang="pt-BR" sz="800">
                          <a:effectLst/>
                        </a:rPr>
                        <a:t>33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Clicar no botão “logout”.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É esperado que a homepage seja carregada e que não exista usuário logado.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2131794499"/>
                  </a:ext>
                </a:extLst>
              </a:tr>
              <a:tr h="256313">
                <a:tc>
                  <a:txBody>
                    <a:bodyPr/>
                    <a:lstStyle/>
                    <a:p>
                      <a:pPr>
                        <a:lnSpc>
                          <a:spcPct val="115000"/>
                        </a:lnSpc>
                        <a:spcAft>
                          <a:spcPts val="1000"/>
                        </a:spcAft>
                      </a:pPr>
                      <a:r>
                        <a:rPr lang="pt-BR" sz="800">
                          <a:effectLst/>
                        </a:rPr>
                        <a:t>34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Clicar em login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Abria a página de login.</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637278800"/>
                  </a:ext>
                </a:extLst>
              </a:tr>
              <a:tr h="388721">
                <a:tc>
                  <a:txBody>
                    <a:bodyPr/>
                    <a:lstStyle/>
                    <a:p>
                      <a:pPr>
                        <a:lnSpc>
                          <a:spcPct val="115000"/>
                        </a:lnSpc>
                        <a:spcAft>
                          <a:spcPts val="1000"/>
                        </a:spcAft>
                      </a:pPr>
                      <a:r>
                        <a:rPr lang="pt-BR" sz="800">
                          <a:effectLst/>
                        </a:rPr>
                        <a:t>35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a:effectLst/>
                        </a:rPr>
                        <a:t>Inserir o e-mail do administrador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tc>
                  <a:txBody>
                    <a:bodyPr/>
                    <a:lstStyle/>
                    <a:p>
                      <a:pPr algn="just">
                        <a:lnSpc>
                          <a:spcPct val="115000"/>
                        </a:lnSpc>
                        <a:spcAft>
                          <a:spcPts val="1000"/>
                        </a:spcAft>
                      </a:pPr>
                      <a:r>
                        <a:rPr lang="pt-BR" sz="800" dirty="0">
                          <a:effectLst/>
                        </a:rPr>
                        <a:t>O input deve conter o texto “admin@ admin.com”.</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102" marR="47102" marT="0" marB="0"/>
                </a:tc>
                <a:extLst>
                  <a:ext uri="{0D108BD9-81ED-4DB2-BD59-A6C34878D82A}">
                    <a16:rowId xmlns:a16="http://schemas.microsoft.com/office/drawing/2014/main" val="3467131799"/>
                  </a:ext>
                </a:extLst>
              </a:tr>
            </a:tbl>
          </a:graphicData>
        </a:graphic>
      </p:graphicFrame>
      <p:graphicFrame>
        <p:nvGraphicFramePr>
          <p:cNvPr id="7" name="Tabela 6">
            <a:extLst>
              <a:ext uri="{FF2B5EF4-FFF2-40B4-BE49-F238E27FC236}">
                <a16:creationId xmlns:a16="http://schemas.microsoft.com/office/drawing/2014/main" id="{6C66C685-4B98-4A54-84BC-338A07E1B43E}"/>
              </a:ext>
            </a:extLst>
          </p:cNvPr>
          <p:cNvGraphicFramePr>
            <a:graphicFrameLocks noGrp="1"/>
          </p:cNvGraphicFramePr>
          <p:nvPr>
            <p:extLst>
              <p:ext uri="{D42A27DB-BD31-4B8C-83A1-F6EECF244321}">
                <p14:modId xmlns:p14="http://schemas.microsoft.com/office/powerpoint/2010/main" val="17712613"/>
              </p:ext>
            </p:extLst>
          </p:nvPr>
        </p:nvGraphicFramePr>
        <p:xfrm>
          <a:off x="9930062" y="957378"/>
          <a:ext cx="2261938" cy="6947563"/>
        </p:xfrm>
        <a:graphic>
          <a:graphicData uri="http://schemas.openxmlformats.org/drawingml/2006/table">
            <a:tbl>
              <a:tblPr bandRow="1">
                <a:tableStyleId>{21E4AEA4-8DFA-4A89-87EB-49C32662AFE0}</a:tableStyleId>
              </a:tblPr>
              <a:tblGrid>
                <a:gridCol w="280726">
                  <a:extLst>
                    <a:ext uri="{9D8B030D-6E8A-4147-A177-3AD203B41FA5}">
                      <a16:colId xmlns:a16="http://schemas.microsoft.com/office/drawing/2014/main" val="1259680736"/>
                    </a:ext>
                  </a:extLst>
                </a:gridCol>
                <a:gridCol w="736127">
                  <a:extLst>
                    <a:ext uri="{9D8B030D-6E8A-4147-A177-3AD203B41FA5}">
                      <a16:colId xmlns:a16="http://schemas.microsoft.com/office/drawing/2014/main" val="1493791430"/>
                    </a:ext>
                  </a:extLst>
                </a:gridCol>
                <a:gridCol w="1245085">
                  <a:extLst>
                    <a:ext uri="{9D8B030D-6E8A-4147-A177-3AD203B41FA5}">
                      <a16:colId xmlns:a16="http://schemas.microsoft.com/office/drawing/2014/main" val="985930703"/>
                    </a:ext>
                  </a:extLst>
                </a:gridCol>
              </a:tblGrid>
              <a:tr h="703115">
                <a:tc>
                  <a:txBody>
                    <a:bodyPr/>
                    <a:lstStyle/>
                    <a:p>
                      <a:pPr>
                        <a:lnSpc>
                          <a:spcPct val="115000"/>
                        </a:lnSpc>
                        <a:spcAft>
                          <a:spcPts val="1000"/>
                        </a:spcAft>
                      </a:pPr>
                      <a:r>
                        <a:rPr lang="pt-BR" sz="900">
                          <a:effectLst/>
                        </a:rPr>
                        <a:t>36</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Inserir a senha do administrador no campo referente.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dirty="0">
                          <a:effectLst/>
                        </a:rPr>
                        <a:t>O input deve conter a senha do administrador.</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4250132359"/>
                  </a:ext>
                </a:extLst>
              </a:tr>
              <a:tr h="560820">
                <a:tc>
                  <a:txBody>
                    <a:bodyPr/>
                    <a:lstStyle/>
                    <a:p>
                      <a:pPr>
                        <a:lnSpc>
                          <a:spcPct val="115000"/>
                        </a:lnSpc>
                        <a:spcAft>
                          <a:spcPts val="1000"/>
                        </a:spcAft>
                      </a:pPr>
                      <a:r>
                        <a:rPr lang="pt-BR" sz="900">
                          <a:effectLst/>
                        </a:rPr>
                        <a:t>37</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Deve ser clicado em logar.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o redirecionamento para a homepage com o usuário logado.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035671469"/>
                  </a:ext>
                </a:extLst>
              </a:tr>
              <a:tr h="703115">
                <a:tc>
                  <a:txBody>
                    <a:bodyPr/>
                    <a:lstStyle/>
                    <a:p>
                      <a:pPr>
                        <a:lnSpc>
                          <a:spcPct val="115000"/>
                        </a:lnSpc>
                        <a:spcAft>
                          <a:spcPts val="1000"/>
                        </a:spcAft>
                      </a:pPr>
                      <a:r>
                        <a:rPr lang="pt-BR" sz="900">
                          <a:effectLst/>
                        </a:rPr>
                        <a:t>38</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Clica em “Área do admin” no menu superior.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dirty="0">
                          <a:effectLst/>
                        </a:rPr>
                        <a:t>É esperado que a página do Dashboard seja exibida.</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091035918"/>
                  </a:ext>
                </a:extLst>
              </a:tr>
              <a:tr h="560820">
                <a:tc>
                  <a:txBody>
                    <a:bodyPr/>
                    <a:lstStyle/>
                    <a:p>
                      <a:pPr>
                        <a:lnSpc>
                          <a:spcPct val="115000"/>
                        </a:lnSpc>
                        <a:spcAft>
                          <a:spcPts val="1000"/>
                        </a:spcAft>
                      </a:pPr>
                      <a:r>
                        <a:rPr lang="pt-BR" sz="900">
                          <a:effectLst/>
                        </a:rPr>
                        <a:t>39</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Clica em “Pedidos” no menu superior.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a página de listagem dos pedidos seja aberta.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663478476"/>
                  </a:ext>
                </a:extLst>
              </a:tr>
              <a:tr h="703115">
                <a:tc>
                  <a:txBody>
                    <a:bodyPr/>
                    <a:lstStyle/>
                    <a:p>
                      <a:pPr>
                        <a:lnSpc>
                          <a:spcPct val="115000"/>
                        </a:lnSpc>
                        <a:spcAft>
                          <a:spcPts val="1000"/>
                        </a:spcAft>
                      </a:pPr>
                      <a:r>
                        <a:rPr lang="pt-BR" sz="900">
                          <a:effectLst/>
                        </a:rPr>
                        <a:t>40</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Clica em “Visualizar/Editar” no pedido feito.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as informações do pedido feito sejam estendidas e observado o status da compra.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3896561857"/>
                  </a:ext>
                </a:extLst>
              </a:tr>
              <a:tr h="560820">
                <a:tc>
                  <a:txBody>
                    <a:bodyPr/>
                    <a:lstStyle/>
                    <a:p>
                      <a:pPr>
                        <a:lnSpc>
                          <a:spcPct val="115000"/>
                        </a:lnSpc>
                        <a:spcAft>
                          <a:spcPts val="1000"/>
                        </a:spcAft>
                      </a:pPr>
                      <a:r>
                        <a:rPr lang="pt-BR" sz="900">
                          <a:effectLst/>
                        </a:rPr>
                        <a:t>41</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Clica no select do status do pedido.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a:effectLst/>
                        </a:rPr>
                        <a:t>É esperado que o select de status do pedido seja aberto.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010141227"/>
                  </a:ext>
                </a:extLst>
              </a:tr>
              <a:tr h="845411">
                <a:tc>
                  <a:txBody>
                    <a:bodyPr/>
                    <a:lstStyle/>
                    <a:p>
                      <a:pPr>
                        <a:lnSpc>
                          <a:spcPct val="115000"/>
                        </a:lnSpc>
                        <a:spcAft>
                          <a:spcPts val="1000"/>
                        </a:spcAft>
                      </a:pPr>
                      <a:r>
                        <a:rPr lang="pt-BR" sz="900">
                          <a:effectLst/>
                        </a:rPr>
                        <a:t>42</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Seleciona a opção de status de acordo com o índice da opção.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dirty="0">
                          <a:effectLst/>
                        </a:rPr>
                        <a:t>É esperado que o </a:t>
                      </a:r>
                      <a:r>
                        <a:rPr lang="pt-BR" sz="900" dirty="0" err="1">
                          <a:effectLst/>
                        </a:rPr>
                        <a:t>select</a:t>
                      </a:r>
                      <a:r>
                        <a:rPr lang="pt-BR" sz="900" dirty="0">
                          <a:effectLst/>
                        </a:rPr>
                        <a:t> tenha o valor de status do índice correspondente.</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2279635188"/>
                  </a:ext>
                </a:extLst>
              </a:tr>
              <a:tr h="703115">
                <a:tc>
                  <a:txBody>
                    <a:bodyPr/>
                    <a:lstStyle/>
                    <a:p>
                      <a:pPr>
                        <a:lnSpc>
                          <a:spcPct val="115000"/>
                        </a:lnSpc>
                        <a:spcAft>
                          <a:spcPts val="1000"/>
                        </a:spcAft>
                      </a:pPr>
                      <a:r>
                        <a:rPr lang="pt-BR" sz="900">
                          <a:effectLst/>
                        </a:rPr>
                        <a:t>43</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nSpc>
                          <a:spcPct val="115000"/>
                        </a:lnSpc>
                        <a:spcAft>
                          <a:spcPts val="1000"/>
                        </a:spcAft>
                      </a:pPr>
                      <a:r>
                        <a:rPr lang="pt-BR" sz="900">
                          <a:effectLst/>
                        </a:rPr>
                        <a:t>Confirma a alteração clicando em “Mudar status”.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tc>
                  <a:txBody>
                    <a:bodyPr/>
                    <a:lstStyle/>
                    <a:p>
                      <a:pPr algn="just">
                        <a:lnSpc>
                          <a:spcPct val="115000"/>
                        </a:lnSpc>
                        <a:spcAft>
                          <a:spcPts val="1000"/>
                        </a:spcAft>
                      </a:pPr>
                      <a:r>
                        <a:rPr lang="pt-BR" sz="900" dirty="0">
                          <a:effectLst/>
                        </a:rPr>
                        <a:t>É esperado que o status da compra tenha mudado para a opção escolhida.</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3702679880"/>
                  </a:ext>
                </a:extLst>
              </a:tr>
              <a:tr h="139059">
                <a:tc gridSpan="2">
                  <a:txBody>
                    <a:bodyPr/>
                    <a:lstStyle/>
                    <a:p>
                      <a:pPr>
                        <a:lnSpc>
                          <a:spcPct val="115000"/>
                        </a:lnSpc>
                        <a:spcAft>
                          <a:spcPts val="1000"/>
                        </a:spcAft>
                      </a:pPr>
                      <a:r>
                        <a:rPr lang="pt-BR" sz="900" dirty="0">
                          <a:effectLst/>
                        </a:rPr>
                        <a:t>Referência:</a:t>
                      </a:r>
                      <a:endParaRPr lang="pt-BR"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906" marR="56906" marT="0" marB="0"/>
                </a:tc>
                <a:tc hMerge="1">
                  <a:txBody>
                    <a:bodyPr/>
                    <a:lstStyle/>
                    <a:p>
                      <a:endParaRPr lang="pt-BR"/>
                    </a:p>
                  </a:txBody>
                  <a:tcPr/>
                </a:tc>
                <a:tc>
                  <a:txBody>
                    <a:bodyPr/>
                    <a:lstStyle/>
                    <a:p>
                      <a:pPr algn="just">
                        <a:lnSpc>
                          <a:spcPct val="115000"/>
                        </a:lnSpc>
                        <a:spcAft>
                          <a:spcPts val="1000"/>
                        </a:spcAft>
                      </a:pPr>
                      <a:r>
                        <a:rPr lang="pt-BR" sz="900">
                          <a:effectLst/>
                        </a:rPr>
                        <a:t> </a:t>
                      </a:r>
                    </a:p>
                    <a:p>
                      <a:pPr algn="just">
                        <a:lnSpc>
                          <a:spcPct val="115000"/>
                        </a:lnSpc>
                        <a:spcAft>
                          <a:spcPts val="1000"/>
                        </a:spcAft>
                      </a:pPr>
                      <a:r>
                        <a:rPr lang="pt-BR" sz="900">
                          <a:effectLst/>
                        </a:rPr>
                        <a:t> </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1551188130"/>
                  </a:ext>
                </a:extLst>
              </a:tr>
              <a:tr h="594642">
                <a:tc gridSpan="2">
                  <a:txBody>
                    <a:bodyPr/>
                    <a:lstStyle/>
                    <a:p>
                      <a:pPr>
                        <a:lnSpc>
                          <a:spcPct val="115000"/>
                        </a:lnSpc>
                        <a:spcAft>
                          <a:spcPts val="1000"/>
                        </a:spcAft>
                      </a:pPr>
                      <a:r>
                        <a:rPr lang="pt-BR" sz="900">
                          <a:effectLst/>
                        </a:rPr>
                        <a:t>Observação:</a:t>
                      </a:r>
                      <a:endParaRPr lang="pt-BR"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6906" marR="56906" marT="0" marB="0"/>
                </a:tc>
                <a:tc hMerge="1">
                  <a:txBody>
                    <a:bodyPr/>
                    <a:lstStyle/>
                    <a:p>
                      <a:endParaRPr lang="pt-BR"/>
                    </a:p>
                  </a:txBody>
                  <a:tcPr/>
                </a:tc>
                <a:tc>
                  <a:txBody>
                    <a:bodyPr/>
                    <a:lstStyle/>
                    <a:p>
                      <a:pPr>
                        <a:lnSpc>
                          <a:spcPct val="115000"/>
                        </a:lnSpc>
                        <a:spcAft>
                          <a:spcPts val="1000"/>
                        </a:spcAft>
                      </a:pPr>
                      <a:r>
                        <a:rPr lang="pt-BR" sz="900" dirty="0">
                          <a:effectLst/>
                        </a:rPr>
                        <a:t> </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906" marR="56906" marT="0" marB="0"/>
                </a:tc>
                <a:extLst>
                  <a:ext uri="{0D108BD9-81ED-4DB2-BD59-A6C34878D82A}">
                    <a16:rowId xmlns:a16="http://schemas.microsoft.com/office/drawing/2014/main" val="4264809683"/>
                  </a:ext>
                </a:extLst>
              </a:tr>
            </a:tbl>
          </a:graphicData>
        </a:graphic>
      </p:graphicFrame>
    </p:spTree>
    <p:extLst>
      <p:ext uri="{BB962C8B-B14F-4D97-AF65-F5344CB8AC3E}">
        <p14:creationId xmlns:p14="http://schemas.microsoft.com/office/powerpoint/2010/main" val="2122661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D62FC5-85EB-48D1-901B-23768FF4C08B}"/>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5" name="Espaço Reservado para Conteúdo 4">
            <a:extLst>
              <a:ext uri="{FF2B5EF4-FFF2-40B4-BE49-F238E27FC236}">
                <a16:creationId xmlns:a16="http://schemas.microsoft.com/office/drawing/2014/main" id="{DEC6EDE3-A430-4DFC-A583-243A97890464}"/>
              </a:ext>
            </a:extLst>
          </p:cNvPr>
          <p:cNvPicPr>
            <a:picLocks noGrp="1" noChangeAspect="1"/>
          </p:cNvPicPr>
          <p:nvPr>
            <p:ph idx="1"/>
          </p:nvPr>
        </p:nvPicPr>
        <p:blipFill>
          <a:blip r:embed="rId2"/>
          <a:stretch>
            <a:fillRect/>
          </a:stretch>
        </p:blipFill>
        <p:spPr>
          <a:xfrm>
            <a:off x="838200" y="1690688"/>
            <a:ext cx="3911426" cy="2200177"/>
          </a:xfrm>
        </p:spPr>
      </p:pic>
      <p:pic>
        <p:nvPicPr>
          <p:cNvPr id="7" name="Imagem 6">
            <a:extLst>
              <a:ext uri="{FF2B5EF4-FFF2-40B4-BE49-F238E27FC236}">
                <a16:creationId xmlns:a16="http://schemas.microsoft.com/office/drawing/2014/main" id="{05BFBD41-873D-4EEF-AB5C-055C61E749BD}"/>
              </a:ext>
            </a:extLst>
          </p:cNvPr>
          <p:cNvPicPr>
            <a:picLocks noChangeAspect="1"/>
          </p:cNvPicPr>
          <p:nvPr/>
        </p:nvPicPr>
        <p:blipFill>
          <a:blip r:embed="rId3"/>
          <a:stretch>
            <a:fillRect/>
          </a:stretch>
        </p:blipFill>
        <p:spPr>
          <a:xfrm>
            <a:off x="6511210" y="1690687"/>
            <a:ext cx="3911428" cy="2200178"/>
          </a:xfrm>
          <a:prstGeom prst="rect">
            <a:avLst/>
          </a:prstGeom>
        </p:spPr>
      </p:pic>
      <p:pic>
        <p:nvPicPr>
          <p:cNvPr id="9" name="Imagem 8">
            <a:extLst>
              <a:ext uri="{FF2B5EF4-FFF2-40B4-BE49-F238E27FC236}">
                <a16:creationId xmlns:a16="http://schemas.microsoft.com/office/drawing/2014/main" id="{FB485371-AE33-4C6A-B682-CC5BD66F177C}"/>
              </a:ext>
            </a:extLst>
          </p:cNvPr>
          <p:cNvPicPr>
            <a:picLocks noChangeAspect="1"/>
          </p:cNvPicPr>
          <p:nvPr/>
        </p:nvPicPr>
        <p:blipFill>
          <a:blip r:embed="rId4"/>
          <a:stretch>
            <a:fillRect/>
          </a:stretch>
        </p:blipFill>
        <p:spPr>
          <a:xfrm>
            <a:off x="838200" y="4116339"/>
            <a:ext cx="3911426" cy="2200177"/>
          </a:xfrm>
          <a:prstGeom prst="rect">
            <a:avLst/>
          </a:prstGeom>
        </p:spPr>
      </p:pic>
      <p:pic>
        <p:nvPicPr>
          <p:cNvPr id="11" name="Imagem 10">
            <a:extLst>
              <a:ext uri="{FF2B5EF4-FFF2-40B4-BE49-F238E27FC236}">
                <a16:creationId xmlns:a16="http://schemas.microsoft.com/office/drawing/2014/main" id="{82784F32-80C6-495B-8D75-AB9CEFEF5D0F}"/>
              </a:ext>
            </a:extLst>
          </p:cNvPr>
          <p:cNvPicPr>
            <a:picLocks noChangeAspect="1"/>
          </p:cNvPicPr>
          <p:nvPr/>
        </p:nvPicPr>
        <p:blipFill>
          <a:blip r:embed="rId5"/>
          <a:stretch>
            <a:fillRect/>
          </a:stretch>
        </p:blipFill>
        <p:spPr>
          <a:xfrm>
            <a:off x="6511209" y="4116337"/>
            <a:ext cx="3911429" cy="2200179"/>
          </a:xfrm>
          <a:prstGeom prst="rect">
            <a:avLst/>
          </a:prstGeom>
        </p:spPr>
      </p:pic>
    </p:spTree>
    <p:extLst>
      <p:ext uri="{BB962C8B-B14F-4D97-AF65-F5344CB8AC3E}">
        <p14:creationId xmlns:p14="http://schemas.microsoft.com/office/powerpoint/2010/main" val="811346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2E2F9-037B-46DA-9611-904225196CCE}"/>
              </a:ext>
            </a:extLst>
          </p:cNvPr>
          <p:cNvSpPr>
            <a:spLocks noGrp="1"/>
          </p:cNvSpPr>
          <p:nvPr>
            <p:ph type="title"/>
          </p:nvPr>
        </p:nvSpPr>
        <p:spPr/>
        <p:txBody>
          <a:bodyPr/>
          <a:lstStyle/>
          <a:p>
            <a:r>
              <a:rPr lang="pt-BR" dirty="0"/>
              <a:t>Plano de teste – Pedir Troca do Produto</a:t>
            </a:r>
          </a:p>
        </p:txBody>
      </p:sp>
      <p:graphicFrame>
        <p:nvGraphicFramePr>
          <p:cNvPr id="4" name="Espaço Reservado para Conteúdo 3">
            <a:extLst>
              <a:ext uri="{FF2B5EF4-FFF2-40B4-BE49-F238E27FC236}">
                <a16:creationId xmlns:a16="http://schemas.microsoft.com/office/drawing/2014/main" id="{23DCC324-3E91-4965-99D7-E5B0185A06AE}"/>
              </a:ext>
            </a:extLst>
          </p:cNvPr>
          <p:cNvGraphicFramePr>
            <a:graphicFrameLocks noGrp="1"/>
          </p:cNvGraphicFramePr>
          <p:nvPr>
            <p:ph idx="1"/>
            <p:extLst>
              <p:ext uri="{D42A27DB-BD31-4B8C-83A1-F6EECF244321}">
                <p14:modId xmlns:p14="http://schemas.microsoft.com/office/powerpoint/2010/main" val="3428189294"/>
              </p:ext>
            </p:extLst>
          </p:nvPr>
        </p:nvGraphicFramePr>
        <p:xfrm>
          <a:off x="838200" y="1854173"/>
          <a:ext cx="4460878" cy="4362375"/>
        </p:xfrm>
        <a:graphic>
          <a:graphicData uri="http://schemas.openxmlformats.org/drawingml/2006/table">
            <a:tbl>
              <a:tblPr firstRow="1" bandRow="1">
                <a:tableStyleId>{5C22544A-7EE6-4342-B048-85BDC9FD1C3A}</a:tableStyleId>
              </a:tblPr>
              <a:tblGrid>
                <a:gridCol w="223748">
                  <a:extLst>
                    <a:ext uri="{9D8B030D-6E8A-4147-A177-3AD203B41FA5}">
                      <a16:colId xmlns:a16="http://schemas.microsoft.com/office/drawing/2014/main" val="30132398"/>
                    </a:ext>
                  </a:extLst>
                </a:gridCol>
                <a:gridCol w="1187658">
                  <a:extLst>
                    <a:ext uri="{9D8B030D-6E8A-4147-A177-3AD203B41FA5}">
                      <a16:colId xmlns:a16="http://schemas.microsoft.com/office/drawing/2014/main" val="3155773412"/>
                    </a:ext>
                  </a:extLst>
                </a:gridCol>
                <a:gridCol w="3049472">
                  <a:extLst>
                    <a:ext uri="{9D8B030D-6E8A-4147-A177-3AD203B41FA5}">
                      <a16:colId xmlns:a16="http://schemas.microsoft.com/office/drawing/2014/main" val="3026269387"/>
                    </a:ext>
                  </a:extLst>
                </a:gridCol>
              </a:tblGrid>
              <a:tr h="117342">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gridSpan="2">
                  <a:txBody>
                    <a:bodyPr/>
                    <a:lstStyle/>
                    <a:p>
                      <a:pPr>
                        <a:lnSpc>
                          <a:spcPct val="115000"/>
                        </a:lnSpc>
                        <a:spcAft>
                          <a:spcPts val="1000"/>
                        </a:spcAft>
                      </a:pPr>
                      <a:r>
                        <a:rPr lang="pt-BR" sz="800">
                          <a:effectLst/>
                        </a:rPr>
                        <a:t>SORAIVA_ TROCA _001: Trocar produto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hMerge="1">
                  <a:txBody>
                    <a:bodyPr/>
                    <a:lstStyle/>
                    <a:p>
                      <a:endParaRPr lang="pt-BR"/>
                    </a:p>
                  </a:txBody>
                  <a:tcPr/>
                </a:tc>
                <a:extLst>
                  <a:ext uri="{0D108BD9-81ED-4DB2-BD59-A6C34878D82A}">
                    <a16:rowId xmlns:a16="http://schemas.microsoft.com/office/drawing/2014/main" val="2924438302"/>
                  </a:ext>
                </a:extLst>
              </a:tr>
              <a:tr h="382313">
                <a:tc gridSpan="3">
                  <a:txBody>
                    <a:bodyPr/>
                    <a:lstStyle/>
                    <a:p>
                      <a:pPr>
                        <a:lnSpc>
                          <a:spcPct val="115000"/>
                        </a:lnSpc>
                        <a:spcAft>
                          <a:spcPts val="1000"/>
                        </a:spcAft>
                      </a:pPr>
                      <a:r>
                        <a:rPr lang="pt-BR" sz="800">
                          <a:effectLst/>
                        </a:rPr>
                        <a:t>Objetivo: O teste deve requisitar a troca de um dos livros de uma compra concluída. </a:t>
                      </a:r>
                    </a:p>
                    <a:p>
                      <a:pPr algn="just">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479629750"/>
                  </a:ext>
                </a:extLst>
              </a:tr>
              <a:tr h="821896">
                <a:tc gridSpan="3">
                  <a:txBody>
                    <a:bodyPr/>
                    <a:lstStyle/>
                    <a:p>
                      <a:pPr>
                        <a:lnSpc>
                          <a:spcPct val="115000"/>
                        </a:lnSpc>
                        <a:spcAft>
                          <a:spcPts val="1000"/>
                        </a:spcAft>
                      </a:pPr>
                      <a:r>
                        <a:rPr lang="pt-BR" sz="800">
                          <a:effectLst/>
                        </a:rPr>
                        <a:t>Precondição:</a:t>
                      </a:r>
                    </a:p>
                    <a:p>
                      <a:pPr marL="342900" lvl="0" indent="-342900" algn="just">
                        <a:lnSpc>
                          <a:spcPct val="115000"/>
                        </a:lnSpc>
                        <a:buFont typeface="+mj-lt"/>
                        <a:buAutoNum type="arabicPeriod"/>
                      </a:pPr>
                      <a:r>
                        <a:rPr lang="pt-BR" sz="800">
                          <a:effectLst/>
                        </a:rPr>
                        <a:t>Site do SóRaiva aberto.</a:t>
                      </a:r>
                      <a:endParaRPr lang="pt-BR" sz="900">
                        <a:effectLst/>
                      </a:endParaRPr>
                    </a:p>
                    <a:p>
                      <a:pPr marL="342900" lvl="0" indent="-342900" algn="just">
                        <a:lnSpc>
                          <a:spcPct val="115000"/>
                        </a:lnSpc>
                        <a:buFont typeface="+mj-lt"/>
                        <a:buAutoNum type="arabicPeriod"/>
                      </a:pPr>
                      <a:r>
                        <a:rPr lang="pt-BR" sz="800">
                          <a:effectLst/>
                        </a:rPr>
                        <a:t>Usuário logado.</a:t>
                      </a:r>
                      <a:endParaRPr lang="pt-BR" sz="900">
                        <a:effectLst/>
                      </a:endParaRPr>
                    </a:p>
                    <a:p>
                      <a:pPr marL="342900" lvl="0" indent="-342900" algn="just">
                        <a:lnSpc>
                          <a:spcPct val="115000"/>
                        </a:lnSpc>
                        <a:buFont typeface="+mj-lt"/>
                        <a:buAutoNum type="arabicPeriod"/>
                      </a:pPr>
                      <a:r>
                        <a:rPr lang="pt-BR" sz="800">
                          <a:effectLst/>
                        </a:rPr>
                        <a:t>Compra concluída.</a:t>
                      </a:r>
                      <a:endParaRPr lang="pt-BR" sz="900">
                        <a:effectLst/>
                      </a:endParaRPr>
                    </a:p>
                    <a:p>
                      <a:pPr marL="457200" algn="just">
                        <a:lnSpc>
                          <a:spcPct val="115000"/>
                        </a:lnSpc>
                        <a:spcAft>
                          <a:spcPts val="1000"/>
                        </a:spcAft>
                      </a:pPr>
                      <a:r>
                        <a:rPr lang="pt-BR" sz="800">
                          <a:effectLst/>
                        </a:rPr>
                        <a:t> </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2418" marR="5241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471516480"/>
                  </a:ext>
                </a:extLst>
              </a:tr>
              <a:tr h="137889">
                <a:tc>
                  <a:txBody>
                    <a:bodyPr/>
                    <a:lstStyle/>
                    <a:p>
                      <a:pPr>
                        <a:lnSpc>
                          <a:spcPct val="115000"/>
                        </a:lnSpc>
                        <a:spcAft>
                          <a:spcPts val="1000"/>
                        </a:spcAft>
                      </a:pPr>
                      <a:r>
                        <a:rPr lang="pt-BR" sz="800">
                          <a:effectLst/>
                        </a:rPr>
                        <a: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Passos: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Resultados Esperados: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902103198"/>
                  </a:ext>
                </a:extLst>
              </a:tr>
              <a:tr h="432595">
                <a:tc>
                  <a:txBody>
                    <a:bodyPr/>
                    <a:lstStyle/>
                    <a:p>
                      <a:pPr>
                        <a:lnSpc>
                          <a:spcPct val="115000"/>
                        </a:lnSpc>
                        <a:spcAft>
                          <a:spcPts val="1000"/>
                        </a:spcAft>
                      </a:pPr>
                      <a:r>
                        <a:rPr lang="pt-BR" sz="800">
                          <a:effectLst/>
                        </a:rPr>
                        <a:t>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Clica em “Minha conta”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É esperado que a tela de overview da conta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1350964323"/>
                  </a:ext>
                </a:extLst>
              </a:tr>
              <a:tr h="432595">
                <a:tc>
                  <a:txBody>
                    <a:bodyPr/>
                    <a:lstStyle/>
                    <a:p>
                      <a:pPr>
                        <a:lnSpc>
                          <a:spcPct val="115000"/>
                        </a:lnSpc>
                        <a:spcAft>
                          <a:spcPts val="1000"/>
                        </a:spcAft>
                      </a:pPr>
                      <a:r>
                        <a:rPr lang="pt-BR" sz="800">
                          <a:effectLst/>
                        </a:rPr>
                        <a:t>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Clicar em “Histórico de compra” no menu lateral.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É esperado que a tabela de histórico de compras seja exibida.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3091507025"/>
                  </a:ext>
                </a:extLst>
              </a:tr>
              <a:tr h="285242">
                <a:tc>
                  <a:txBody>
                    <a:bodyPr/>
                    <a:lstStyle/>
                    <a:p>
                      <a:pPr>
                        <a:lnSpc>
                          <a:spcPct val="115000"/>
                        </a:lnSpc>
                        <a:spcAft>
                          <a:spcPts val="1000"/>
                        </a:spcAft>
                      </a:pPr>
                      <a:r>
                        <a:rPr lang="pt-BR" sz="800">
                          <a:effectLst/>
                        </a:rPr>
                        <a:t>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Clica em “Informações do pedido”.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nSpc>
                          <a:spcPct val="115000"/>
                        </a:lnSpc>
                        <a:spcAft>
                          <a:spcPts val="1000"/>
                        </a:spcAft>
                      </a:pPr>
                      <a:r>
                        <a:rPr lang="pt-BR" sz="800">
                          <a:effectLst/>
                        </a:rPr>
                        <a:t>É esperado que as informações do pedido feito sejam estendidas e observado o status da compra.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2714716660"/>
                  </a:ext>
                </a:extLst>
              </a:tr>
              <a:tr h="285242">
                <a:tc>
                  <a:txBody>
                    <a:bodyPr/>
                    <a:lstStyle/>
                    <a:p>
                      <a:pPr>
                        <a:lnSpc>
                          <a:spcPct val="115000"/>
                        </a:lnSpc>
                        <a:spcAft>
                          <a:spcPts val="1000"/>
                        </a:spcAft>
                      </a:pPr>
                      <a:r>
                        <a:rPr lang="pt-BR" sz="800">
                          <a:effectLst/>
                        </a:rPr>
                        <a:t>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Clica em “Solicitar” em um dos livros.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É esperado que um modal de confirmação do pedido de troca seja aberto.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635727349"/>
                  </a:ext>
                </a:extLst>
              </a:tr>
              <a:tr h="432595">
                <a:tc>
                  <a:txBody>
                    <a:bodyPr/>
                    <a:lstStyle/>
                    <a:p>
                      <a:pPr>
                        <a:lnSpc>
                          <a:spcPct val="115000"/>
                        </a:lnSpc>
                        <a:spcAft>
                          <a:spcPts val="1000"/>
                        </a:spcAft>
                      </a:pPr>
                      <a:r>
                        <a:rPr lang="pt-BR" sz="800">
                          <a:effectLst/>
                        </a:rPr>
                        <a:t>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Clica em “Pedir troca” no modal para confirmar pedido.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É esperado que o livro apareça em pedidos de troca.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1267507759"/>
                  </a:ext>
                </a:extLst>
              </a:tr>
              <a:tr h="432595">
                <a:tc>
                  <a:txBody>
                    <a:bodyPr/>
                    <a:lstStyle/>
                    <a:p>
                      <a:pPr>
                        <a:lnSpc>
                          <a:spcPct val="115000"/>
                        </a:lnSpc>
                        <a:spcAft>
                          <a:spcPts val="1000"/>
                        </a:spcAft>
                      </a:pPr>
                      <a:r>
                        <a:rPr lang="pt-BR" sz="800">
                          <a:effectLst/>
                        </a:rPr>
                        <a:t>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Clica no drop down do perfil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É esperado que o drop down seja aberto.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1990103528"/>
                  </a:ext>
                </a:extLst>
              </a:tr>
              <a:tr h="285242">
                <a:tc>
                  <a:txBody>
                    <a:bodyPr/>
                    <a:lstStyle/>
                    <a:p>
                      <a:pPr>
                        <a:lnSpc>
                          <a:spcPct val="115000"/>
                        </a:lnSpc>
                        <a:spcAft>
                          <a:spcPts val="1000"/>
                        </a:spcAft>
                      </a:pPr>
                      <a:r>
                        <a:rPr lang="pt-BR" sz="800">
                          <a:effectLst/>
                        </a:rPr>
                        <a:t>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Clicar no botão “logout”.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É esperado que a homepage seja carregada e que não exista usuário logado.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3781451155"/>
                  </a:ext>
                </a:extLst>
              </a:tr>
              <a:tr h="285242">
                <a:tc>
                  <a:txBody>
                    <a:bodyPr/>
                    <a:lstStyle/>
                    <a:p>
                      <a:pPr>
                        <a:lnSpc>
                          <a:spcPct val="115000"/>
                        </a:lnSpc>
                        <a:spcAft>
                          <a:spcPts val="1000"/>
                        </a:spcAft>
                      </a:pPr>
                      <a:r>
                        <a:rPr lang="pt-BR" sz="800">
                          <a:effectLst/>
                        </a:rPr>
                        <a:t>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a:effectLst/>
                        </a:rPr>
                        <a:t>Clicar em login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tc>
                  <a:txBody>
                    <a:bodyPr/>
                    <a:lstStyle/>
                    <a:p>
                      <a:pPr algn="just">
                        <a:lnSpc>
                          <a:spcPct val="115000"/>
                        </a:lnSpc>
                        <a:spcAft>
                          <a:spcPts val="1000"/>
                        </a:spcAft>
                      </a:pPr>
                      <a:r>
                        <a:rPr lang="pt-BR" sz="800" dirty="0">
                          <a:effectLst/>
                        </a:rPr>
                        <a:t>Abria a página de login.</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2418" marR="52418" marT="0" marB="0"/>
                </a:tc>
                <a:extLst>
                  <a:ext uri="{0D108BD9-81ED-4DB2-BD59-A6C34878D82A}">
                    <a16:rowId xmlns:a16="http://schemas.microsoft.com/office/drawing/2014/main" val="652923844"/>
                  </a:ext>
                </a:extLst>
              </a:tr>
            </a:tbl>
          </a:graphicData>
        </a:graphic>
      </p:graphicFrame>
      <p:graphicFrame>
        <p:nvGraphicFramePr>
          <p:cNvPr id="6" name="Tabela 5">
            <a:extLst>
              <a:ext uri="{FF2B5EF4-FFF2-40B4-BE49-F238E27FC236}">
                <a16:creationId xmlns:a16="http://schemas.microsoft.com/office/drawing/2014/main" id="{47478E7B-D903-47AD-92F0-B34964D3DB6B}"/>
              </a:ext>
            </a:extLst>
          </p:cNvPr>
          <p:cNvGraphicFramePr>
            <a:graphicFrameLocks noGrp="1"/>
          </p:cNvGraphicFramePr>
          <p:nvPr>
            <p:extLst>
              <p:ext uri="{D42A27DB-BD31-4B8C-83A1-F6EECF244321}">
                <p14:modId xmlns:p14="http://schemas.microsoft.com/office/powerpoint/2010/main" val="411865066"/>
              </p:ext>
            </p:extLst>
          </p:nvPr>
        </p:nvGraphicFramePr>
        <p:xfrm>
          <a:off x="7003217" y="1812314"/>
          <a:ext cx="4040933" cy="4523324"/>
        </p:xfrm>
        <a:graphic>
          <a:graphicData uri="http://schemas.openxmlformats.org/drawingml/2006/table">
            <a:tbl>
              <a:tblPr bandRow="1">
                <a:tableStyleId>{5C22544A-7EE6-4342-B048-85BDC9FD1C3A}</a:tableStyleId>
              </a:tblPr>
              <a:tblGrid>
                <a:gridCol w="202684">
                  <a:extLst>
                    <a:ext uri="{9D8B030D-6E8A-4147-A177-3AD203B41FA5}">
                      <a16:colId xmlns:a16="http://schemas.microsoft.com/office/drawing/2014/main" val="2832607360"/>
                    </a:ext>
                  </a:extLst>
                </a:gridCol>
                <a:gridCol w="1075853">
                  <a:extLst>
                    <a:ext uri="{9D8B030D-6E8A-4147-A177-3AD203B41FA5}">
                      <a16:colId xmlns:a16="http://schemas.microsoft.com/office/drawing/2014/main" val="3552644375"/>
                    </a:ext>
                  </a:extLst>
                </a:gridCol>
                <a:gridCol w="2762396">
                  <a:extLst>
                    <a:ext uri="{9D8B030D-6E8A-4147-A177-3AD203B41FA5}">
                      <a16:colId xmlns:a16="http://schemas.microsoft.com/office/drawing/2014/main" val="3951190183"/>
                    </a:ext>
                  </a:extLst>
                </a:gridCol>
              </a:tblGrid>
              <a:tr h="391871">
                <a:tc>
                  <a:txBody>
                    <a:bodyPr/>
                    <a:lstStyle/>
                    <a:p>
                      <a:pPr>
                        <a:lnSpc>
                          <a:spcPct val="115000"/>
                        </a:lnSpc>
                        <a:spcAft>
                          <a:spcPts val="1000"/>
                        </a:spcAft>
                      </a:pPr>
                      <a:r>
                        <a:rPr lang="pt-BR" sz="800">
                          <a:effectLst/>
                        </a:rPr>
                        <a:t>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Inserir o e-mail do administrador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O input deve conter o texto “admin@ admin.com”.</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1830761705"/>
                  </a:ext>
                </a:extLst>
              </a:tr>
              <a:tr h="391871">
                <a:tc>
                  <a:txBody>
                    <a:bodyPr/>
                    <a:lstStyle/>
                    <a:p>
                      <a:pPr>
                        <a:lnSpc>
                          <a:spcPct val="115000"/>
                        </a:lnSpc>
                        <a:spcAft>
                          <a:spcPts val="1000"/>
                        </a:spcAft>
                      </a:pPr>
                      <a:r>
                        <a:rPr lang="pt-BR" sz="800">
                          <a:effectLst/>
                        </a:rPr>
                        <a:t>10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Inserir a senha do administrador no campo referente.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O input deve conter a senha do administrador.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83057329"/>
                  </a:ext>
                </a:extLst>
              </a:tr>
              <a:tr h="258390">
                <a:tc>
                  <a:txBody>
                    <a:bodyPr/>
                    <a:lstStyle/>
                    <a:p>
                      <a:pPr>
                        <a:lnSpc>
                          <a:spcPct val="115000"/>
                        </a:lnSpc>
                        <a:spcAft>
                          <a:spcPts val="1000"/>
                        </a:spcAft>
                      </a:pPr>
                      <a:r>
                        <a:rPr lang="pt-BR" sz="800">
                          <a:effectLst/>
                        </a:rPr>
                        <a:t>11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Deve ser clicado em logar.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o redirecionamento para a homepage com o usuário logado.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842841881"/>
                  </a:ext>
                </a:extLst>
              </a:tr>
              <a:tr h="391871">
                <a:tc>
                  <a:txBody>
                    <a:bodyPr/>
                    <a:lstStyle/>
                    <a:p>
                      <a:pPr>
                        <a:lnSpc>
                          <a:spcPct val="115000"/>
                        </a:lnSpc>
                        <a:spcAft>
                          <a:spcPts val="1000"/>
                        </a:spcAft>
                      </a:pPr>
                      <a:r>
                        <a:rPr lang="pt-BR" sz="800">
                          <a:effectLst/>
                        </a:rPr>
                        <a:t>12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 em “Área do admin”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a página do Dashboard seja exibida.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3140486018"/>
                  </a:ext>
                </a:extLst>
              </a:tr>
              <a:tr h="258390">
                <a:tc>
                  <a:txBody>
                    <a:bodyPr/>
                    <a:lstStyle/>
                    <a:p>
                      <a:pPr>
                        <a:lnSpc>
                          <a:spcPct val="115000"/>
                        </a:lnSpc>
                        <a:spcAft>
                          <a:spcPts val="1000"/>
                        </a:spcAft>
                      </a:pPr>
                      <a:r>
                        <a:rPr lang="pt-BR" sz="800">
                          <a:effectLst/>
                        </a:rPr>
                        <a:t>13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 em “Pedidos”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a listagem de pedidos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3350714063"/>
                  </a:ext>
                </a:extLst>
              </a:tr>
              <a:tr h="258390">
                <a:tc>
                  <a:txBody>
                    <a:bodyPr/>
                    <a:lstStyle/>
                    <a:p>
                      <a:pPr>
                        <a:lnSpc>
                          <a:spcPct val="115000"/>
                        </a:lnSpc>
                        <a:spcAft>
                          <a:spcPts val="1000"/>
                        </a:spcAft>
                      </a:pPr>
                      <a:r>
                        <a:rPr lang="pt-BR" sz="800">
                          <a:effectLst/>
                        </a:rPr>
                        <a:t>14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 em “Trocas” no menu lateral.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a listagem de pedidos de troca seja exibida.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2652884242"/>
                  </a:ext>
                </a:extLst>
              </a:tr>
              <a:tr h="391871">
                <a:tc>
                  <a:txBody>
                    <a:bodyPr/>
                    <a:lstStyle/>
                    <a:p>
                      <a:pPr>
                        <a:lnSpc>
                          <a:spcPct val="115000"/>
                        </a:lnSpc>
                        <a:spcAft>
                          <a:spcPts val="1000"/>
                        </a:spcAft>
                      </a:pPr>
                      <a:r>
                        <a:rPr lang="pt-BR" sz="800">
                          <a:effectLst/>
                        </a:rPr>
                        <a:t>15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 em ‘Visualizar/Editar’ no primeiro pedido.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um modal com as informações do pedido seja aberto.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2670787660"/>
                  </a:ext>
                </a:extLst>
              </a:tr>
              <a:tr h="258390">
                <a:tc>
                  <a:txBody>
                    <a:bodyPr/>
                    <a:lstStyle/>
                    <a:p>
                      <a:pPr>
                        <a:lnSpc>
                          <a:spcPct val="115000"/>
                        </a:lnSpc>
                        <a:spcAft>
                          <a:spcPts val="1000"/>
                        </a:spcAft>
                      </a:pPr>
                      <a:r>
                        <a:rPr lang="pt-BR" sz="800">
                          <a:effectLst/>
                        </a:rPr>
                        <a:t>16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 no select do status do pedido.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o select do status do pedido seja aberto.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2081705678"/>
                  </a:ext>
                </a:extLst>
              </a:tr>
              <a:tr h="391871">
                <a:tc>
                  <a:txBody>
                    <a:bodyPr/>
                    <a:lstStyle/>
                    <a:p>
                      <a:pPr>
                        <a:lnSpc>
                          <a:spcPct val="115000"/>
                        </a:lnSpc>
                        <a:spcAft>
                          <a:spcPts val="1000"/>
                        </a:spcAft>
                      </a:pPr>
                      <a:r>
                        <a:rPr lang="pt-BR" sz="800">
                          <a:effectLst/>
                        </a:rPr>
                        <a:t>17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 na opção de status de acordo com o índice da opção.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o valor do select tenha mudado para o passado como parâmetro.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1647439343"/>
                  </a:ext>
                </a:extLst>
              </a:tr>
              <a:tr h="258390">
                <a:tc>
                  <a:txBody>
                    <a:bodyPr/>
                    <a:lstStyle/>
                    <a:p>
                      <a:pPr>
                        <a:lnSpc>
                          <a:spcPct val="115000"/>
                        </a:lnSpc>
                        <a:spcAft>
                          <a:spcPts val="1000"/>
                        </a:spcAft>
                      </a:pPr>
                      <a:r>
                        <a:rPr lang="pt-BR" sz="800">
                          <a:effectLst/>
                        </a:rPr>
                        <a:t>18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Clicar em “alterar status”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tc>
                  <a:txBody>
                    <a:bodyPr/>
                    <a:lstStyle/>
                    <a:p>
                      <a:pPr algn="just">
                        <a:lnSpc>
                          <a:spcPct val="115000"/>
                        </a:lnSpc>
                        <a:spcAft>
                          <a:spcPts val="1000"/>
                        </a:spcAft>
                      </a:pPr>
                      <a:r>
                        <a:rPr lang="pt-BR" sz="800">
                          <a:effectLst/>
                        </a:rPr>
                        <a:t>É esperado que a troca seja efetivada.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660376253"/>
                  </a:ext>
                </a:extLst>
              </a:tr>
              <a:tr h="550017">
                <a:tc gridSpan="2">
                  <a:txBody>
                    <a:bodyPr/>
                    <a:lstStyle/>
                    <a:p>
                      <a:pPr>
                        <a:lnSpc>
                          <a:spcPct val="115000"/>
                        </a:lnSpc>
                        <a:spcAft>
                          <a:spcPts val="1000"/>
                        </a:spcAft>
                      </a:pPr>
                      <a:r>
                        <a:rPr lang="pt-BR" sz="800">
                          <a:effectLst/>
                        </a:rPr>
                        <a:t>Referência:</a:t>
                      </a:r>
                      <a:endParaRPr lang="pt-BR"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47483" marR="47483" marT="0" marB="0"/>
                </a:tc>
                <a:tc hMerge="1">
                  <a:txBody>
                    <a:bodyPr/>
                    <a:lstStyle/>
                    <a:p>
                      <a:endParaRPr lang="pt-BR"/>
                    </a:p>
                  </a:txBody>
                  <a:tcPr/>
                </a:tc>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3427102437"/>
                  </a:ext>
                </a:extLst>
              </a:tr>
              <a:tr h="550017">
                <a:tc gridSpan="2">
                  <a:txBody>
                    <a:bodyPr/>
                    <a:lstStyle/>
                    <a:p>
                      <a:pPr>
                        <a:lnSpc>
                          <a:spcPct val="115000"/>
                        </a:lnSpc>
                        <a:spcAft>
                          <a:spcPts val="1000"/>
                        </a:spcAft>
                      </a:pPr>
                      <a:r>
                        <a:rPr lang="pt-BR" sz="800">
                          <a:effectLst/>
                        </a:rPr>
                        <a:t>Observação:</a:t>
                      </a:r>
                      <a:endParaRPr lang="pt-BR"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47483" marR="47483" marT="0" marB="0"/>
                </a:tc>
                <a:tc hMerge="1">
                  <a:txBody>
                    <a:bodyPr/>
                    <a:lstStyle/>
                    <a:p>
                      <a:endParaRPr lang="pt-BR"/>
                    </a:p>
                  </a:txBody>
                  <a:tcPr/>
                </a:tc>
                <a:tc>
                  <a:txBody>
                    <a:bodyPr/>
                    <a:lstStyle/>
                    <a:p>
                      <a:pPr>
                        <a:lnSpc>
                          <a:spcPct val="115000"/>
                        </a:lnSpc>
                        <a:spcAft>
                          <a:spcPts val="1000"/>
                        </a:spcAft>
                      </a:pPr>
                      <a:r>
                        <a:rPr lang="pt-BR" sz="800" dirty="0">
                          <a:effectLst/>
                        </a:rPr>
                        <a:t> </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483" marR="47483" marT="0" marB="0"/>
                </a:tc>
                <a:extLst>
                  <a:ext uri="{0D108BD9-81ED-4DB2-BD59-A6C34878D82A}">
                    <a16:rowId xmlns:a16="http://schemas.microsoft.com/office/drawing/2014/main" val="2422013915"/>
                  </a:ext>
                </a:extLst>
              </a:tr>
            </a:tbl>
          </a:graphicData>
        </a:graphic>
      </p:graphicFrame>
    </p:spTree>
    <p:extLst>
      <p:ext uri="{BB962C8B-B14F-4D97-AF65-F5344CB8AC3E}">
        <p14:creationId xmlns:p14="http://schemas.microsoft.com/office/powerpoint/2010/main" val="3732867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75951-3AFF-487C-B279-D854332A236D}"/>
              </a:ext>
            </a:extLst>
          </p:cNvPr>
          <p:cNvSpPr>
            <a:spLocks noGrp="1"/>
          </p:cNvSpPr>
          <p:nvPr>
            <p:ph type="title"/>
          </p:nvPr>
        </p:nvSpPr>
        <p:spPr/>
        <p:txBody>
          <a:bodyPr/>
          <a:lstStyle/>
          <a:p>
            <a:r>
              <a:rPr lang="pt-BR" dirty="0"/>
              <a:t>Plano de teste – Análise da Dashboard</a:t>
            </a:r>
          </a:p>
        </p:txBody>
      </p:sp>
      <p:graphicFrame>
        <p:nvGraphicFramePr>
          <p:cNvPr id="4" name="Espaço Reservado para Conteúdo 3">
            <a:extLst>
              <a:ext uri="{FF2B5EF4-FFF2-40B4-BE49-F238E27FC236}">
                <a16:creationId xmlns:a16="http://schemas.microsoft.com/office/drawing/2014/main" id="{C4D18471-CC1C-4C68-A6DD-02D24A52F36C}"/>
              </a:ext>
            </a:extLst>
          </p:cNvPr>
          <p:cNvGraphicFramePr>
            <a:graphicFrameLocks noGrp="1"/>
          </p:cNvGraphicFramePr>
          <p:nvPr>
            <p:ph idx="1"/>
          </p:nvPr>
        </p:nvGraphicFramePr>
        <p:xfrm>
          <a:off x="4301653" y="1720513"/>
          <a:ext cx="3588693" cy="4537744"/>
        </p:xfrm>
        <a:graphic>
          <a:graphicData uri="http://schemas.openxmlformats.org/drawingml/2006/table">
            <a:tbl>
              <a:tblPr firstRow="1" bandRow="1">
                <a:tableStyleId>{5C22544A-7EE6-4342-B048-85BDC9FD1C3A}</a:tableStyleId>
              </a:tblPr>
              <a:tblGrid>
                <a:gridCol w="180001">
                  <a:extLst>
                    <a:ext uri="{9D8B030D-6E8A-4147-A177-3AD203B41FA5}">
                      <a16:colId xmlns:a16="http://schemas.microsoft.com/office/drawing/2014/main" val="1327850968"/>
                    </a:ext>
                  </a:extLst>
                </a:gridCol>
                <a:gridCol w="955449">
                  <a:extLst>
                    <a:ext uri="{9D8B030D-6E8A-4147-A177-3AD203B41FA5}">
                      <a16:colId xmlns:a16="http://schemas.microsoft.com/office/drawing/2014/main" val="1286166072"/>
                    </a:ext>
                  </a:extLst>
                </a:gridCol>
                <a:gridCol w="2453243">
                  <a:extLst>
                    <a:ext uri="{9D8B030D-6E8A-4147-A177-3AD203B41FA5}">
                      <a16:colId xmlns:a16="http://schemas.microsoft.com/office/drawing/2014/main" val="598842415"/>
                    </a:ext>
                  </a:extLst>
                </a:gridCol>
              </a:tblGrid>
              <a:tr h="110929">
                <a:tc>
                  <a:txBody>
                    <a:bodyPr/>
                    <a:lstStyle/>
                    <a:p>
                      <a:pPr>
                        <a:lnSpc>
                          <a:spcPct val="115000"/>
                        </a:lnSpc>
                        <a:spcAft>
                          <a:spcPts val="1000"/>
                        </a:spcAft>
                      </a:pPr>
                      <a:r>
                        <a:rPr lang="pt-BR" sz="700">
                          <a:effectLst/>
                        </a:rPr>
                        <a:t> </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gridSpan="2">
                  <a:txBody>
                    <a:bodyPr/>
                    <a:lstStyle/>
                    <a:p>
                      <a:pPr>
                        <a:lnSpc>
                          <a:spcPct val="115000"/>
                        </a:lnSpc>
                        <a:spcAft>
                          <a:spcPts val="1000"/>
                        </a:spcAft>
                      </a:pPr>
                      <a:r>
                        <a:rPr lang="pt-BR" sz="700">
                          <a:effectLst/>
                        </a:rPr>
                        <a:t>SORAIVA_ ANALISE _001: Dashboard do administrador.</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hMerge="1">
                  <a:txBody>
                    <a:bodyPr/>
                    <a:lstStyle/>
                    <a:p>
                      <a:endParaRPr lang="pt-BR"/>
                    </a:p>
                  </a:txBody>
                  <a:tcPr/>
                </a:tc>
                <a:extLst>
                  <a:ext uri="{0D108BD9-81ED-4DB2-BD59-A6C34878D82A}">
                    <a16:rowId xmlns:a16="http://schemas.microsoft.com/office/drawing/2014/main" val="1378005305"/>
                  </a:ext>
                </a:extLst>
              </a:tr>
              <a:tr h="426106">
                <a:tc gridSpan="3">
                  <a:txBody>
                    <a:bodyPr/>
                    <a:lstStyle/>
                    <a:p>
                      <a:pPr>
                        <a:lnSpc>
                          <a:spcPct val="115000"/>
                        </a:lnSpc>
                        <a:spcAft>
                          <a:spcPts val="1000"/>
                        </a:spcAft>
                      </a:pPr>
                      <a:r>
                        <a:rPr lang="pt-BR" sz="700">
                          <a:effectLst/>
                        </a:rPr>
                        <a:t>Objetivo: O teste deve acessar o dashboard do administrador e utilizar dos filtros de título e período de compra. </a:t>
                      </a:r>
                    </a:p>
                    <a:p>
                      <a:pPr algn="just">
                        <a:lnSpc>
                          <a:spcPct val="115000"/>
                        </a:lnSpc>
                        <a:spcAft>
                          <a:spcPts val="1000"/>
                        </a:spcAft>
                      </a:pPr>
                      <a:r>
                        <a:rPr lang="pt-BR" sz="700">
                          <a:effectLst/>
                        </a:rPr>
                        <a:t> </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927778352"/>
                  </a:ext>
                </a:extLst>
              </a:tr>
              <a:tr h="542658">
                <a:tc gridSpan="3">
                  <a:txBody>
                    <a:bodyPr/>
                    <a:lstStyle/>
                    <a:p>
                      <a:pPr>
                        <a:lnSpc>
                          <a:spcPct val="115000"/>
                        </a:lnSpc>
                        <a:spcAft>
                          <a:spcPts val="1000"/>
                        </a:spcAft>
                      </a:pPr>
                      <a:r>
                        <a:rPr lang="pt-BR" sz="700">
                          <a:effectLst/>
                        </a:rPr>
                        <a:t>Precondição:</a:t>
                      </a:r>
                    </a:p>
                    <a:p>
                      <a:pPr marL="342900" lvl="0" indent="-342900" algn="just">
                        <a:lnSpc>
                          <a:spcPct val="115000"/>
                        </a:lnSpc>
                        <a:buFont typeface="+mj-lt"/>
                        <a:buAutoNum type="arabicPeriod"/>
                      </a:pPr>
                      <a:r>
                        <a:rPr lang="pt-BR" sz="700">
                          <a:effectLst/>
                        </a:rPr>
                        <a:t>Site do SóRaiva aberto.</a:t>
                      </a:r>
                    </a:p>
                    <a:p>
                      <a:pPr marL="342900" lvl="0" indent="-342900" algn="just">
                        <a:lnSpc>
                          <a:spcPct val="115000"/>
                        </a:lnSpc>
                        <a:buFont typeface="+mj-lt"/>
                        <a:buAutoNum type="arabicPeriod"/>
                      </a:pPr>
                      <a:r>
                        <a:rPr lang="pt-BR" sz="700">
                          <a:effectLst/>
                        </a:rPr>
                        <a:t>Administrador logado.</a:t>
                      </a:r>
                    </a:p>
                    <a:p>
                      <a:pPr marL="457200" algn="just">
                        <a:lnSpc>
                          <a:spcPct val="115000"/>
                        </a:lnSpc>
                        <a:spcAft>
                          <a:spcPts val="1000"/>
                        </a:spcAft>
                      </a:pPr>
                      <a:r>
                        <a:rPr lang="pt-BR" sz="700">
                          <a:effectLst/>
                        </a:rPr>
                        <a:t> </a:t>
                      </a:r>
                      <a:endParaRPr lang="pt-BR"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42169" marR="42169"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30422290"/>
                  </a:ext>
                </a:extLst>
              </a:tr>
              <a:tr h="110929">
                <a:tc>
                  <a:txBody>
                    <a:bodyPr/>
                    <a:lstStyle/>
                    <a:p>
                      <a:pPr>
                        <a:lnSpc>
                          <a:spcPct val="115000"/>
                        </a:lnSpc>
                        <a:spcAft>
                          <a:spcPts val="1000"/>
                        </a:spcAft>
                      </a:pPr>
                      <a:r>
                        <a:rPr lang="pt-BR" sz="700">
                          <a:effectLst/>
                        </a:rPr>
                        <a:t>#</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Passos:</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Resultados Esperados:</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1145627581"/>
                  </a:ext>
                </a:extLst>
              </a:tr>
              <a:tr h="229472">
                <a:tc>
                  <a:txBody>
                    <a:bodyPr/>
                    <a:lstStyle/>
                    <a:p>
                      <a:pPr>
                        <a:lnSpc>
                          <a:spcPct val="115000"/>
                        </a:lnSpc>
                        <a:spcAft>
                          <a:spcPts val="1000"/>
                        </a:spcAft>
                      </a:pPr>
                      <a:r>
                        <a:rPr lang="pt-BR" sz="700">
                          <a:effectLst/>
                        </a:rPr>
                        <a:t>1</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Clica em “Home” no menu superior.</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a tela de dashboard seja aberta.</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1358784086"/>
                  </a:ext>
                </a:extLst>
              </a:tr>
              <a:tr h="348015">
                <a:tc>
                  <a:txBody>
                    <a:bodyPr/>
                    <a:lstStyle/>
                    <a:p>
                      <a:pPr>
                        <a:lnSpc>
                          <a:spcPct val="115000"/>
                        </a:lnSpc>
                        <a:spcAft>
                          <a:spcPts val="1000"/>
                        </a:spcAft>
                      </a:pPr>
                      <a:r>
                        <a:rPr lang="pt-BR" sz="700">
                          <a:effectLst/>
                        </a:rPr>
                        <a:t>2</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Coloca a categoria “Fantasia” no campo correspondente.</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o input de categoria contenha o texto “Fantasia”.</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969500708"/>
                  </a:ext>
                </a:extLst>
              </a:tr>
              <a:tr h="110929">
                <a:tc>
                  <a:txBody>
                    <a:bodyPr/>
                    <a:lstStyle/>
                    <a:p>
                      <a:pPr>
                        <a:lnSpc>
                          <a:spcPct val="115000"/>
                        </a:lnSpc>
                        <a:spcAft>
                          <a:spcPts val="1000"/>
                        </a:spcAft>
                      </a:pPr>
                      <a:r>
                        <a:rPr lang="pt-BR" sz="700">
                          <a:effectLst/>
                        </a:rPr>
                        <a:t>3</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Clica em buscar</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somente os resultados do livro do Minecraft.</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2258867108"/>
                  </a:ext>
                </a:extLst>
              </a:tr>
              <a:tr h="348015">
                <a:tc>
                  <a:txBody>
                    <a:bodyPr/>
                    <a:lstStyle/>
                    <a:p>
                      <a:pPr>
                        <a:lnSpc>
                          <a:spcPct val="115000"/>
                        </a:lnSpc>
                        <a:spcAft>
                          <a:spcPts val="1000"/>
                        </a:spcAft>
                      </a:pPr>
                      <a:r>
                        <a:rPr lang="pt-BR" sz="700">
                          <a:effectLst/>
                        </a:rPr>
                        <a:t>4</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Colocar a data inicial no campo correspondente.</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o input tenha a data agosto de 2020.</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1351702419"/>
                  </a:ext>
                </a:extLst>
              </a:tr>
              <a:tr h="348015">
                <a:tc>
                  <a:txBody>
                    <a:bodyPr/>
                    <a:lstStyle/>
                    <a:p>
                      <a:pPr>
                        <a:lnSpc>
                          <a:spcPct val="115000"/>
                        </a:lnSpc>
                        <a:spcAft>
                          <a:spcPts val="1000"/>
                        </a:spcAft>
                      </a:pPr>
                      <a:r>
                        <a:rPr lang="pt-BR" sz="700">
                          <a:effectLst/>
                        </a:rPr>
                        <a:t>5</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Colocar a data final no campo correspondente.</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o input tenha a data janeiro de 2022.</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4064466443"/>
                  </a:ext>
                </a:extLst>
              </a:tr>
              <a:tr h="229472">
                <a:tc>
                  <a:txBody>
                    <a:bodyPr/>
                    <a:lstStyle/>
                    <a:p>
                      <a:pPr>
                        <a:lnSpc>
                          <a:spcPct val="115000"/>
                        </a:lnSpc>
                        <a:spcAft>
                          <a:spcPts val="1000"/>
                        </a:spcAft>
                      </a:pPr>
                      <a:r>
                        <a:rPr lang="pt-BR" sz="700">
                          <a:effectLst/>
                        </a:rPr>
                        <a:t>6</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Clica em buscar.</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o gráfico exiba os resultados entre as datas apenas para o Minecraft.</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1979618245"/>
                  </a:ext>
                </a:extLst>
              </a:tr>
              <a:tr h="110929">
                <a:tc>
                  <a:txBody>
                    <a:bodyPr/>
                    <a:lstStyle/>
                    <a:p>
                      <a:pPr>
                        <a:lnSpc>
                          <a:spcPct val="115000"/>
                        </a:lnSpc>
                        <a:spcAft>
                          <a:spcPts val="1000"/>
                        </a:spcAft>
                      </a:pPr>
                      <a:r>
                        <a:rPr lang="pt-BR" sz="700">
                          <a:effectLst/>
                        </a:rPr>
                        <a:t>7</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Atualiza a página.</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os filtros sejam limpos.</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2936113353"/>
                  </a:ext>
                </a:extLst>
              </a:tr>
              <a:tr h="229472">
                <a:tc>
                  <a:txBody>
                    <a:bodyPr/>
                    <a:lstStyle/>
                    <a:p>
                      <a:pPr>
                        <a:lnSpc>
                          <a:spcPct val="115000"/>
                        </a:lnSpc>
                        <a:spcAft>
                          <a:spcPts val="1000"/>
                        </a:spcAft>
                      </a:pPr>
                      <a:r>
                        <a:rPr lang="pt-BR" sz="700">
                          <a:effectLst/>
                        </a:rPr>
                        <a:t>8</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Escreve texto no campo de título.</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que tenha o título de “Pedra”.</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1019130264"/>
                  </a:ext>
                </a:extLst>
              </a:tr>
              <a:tr h="229472">
                <a:tc>
                  <a:txBody>
                    <a:bodyPr/>
                    <a:lstStyle/>
                    <a:p>
                      <a:pPr>
                        <a:lnSpc>
                          <a:spcPct val="115000"/>
                        </a:lnSpc>
                        <a:spcAft>
                          <a:spcPts val="1000"/>
                        </a:spcAft>
                      </a:pPr>
                      <a:r>
                        <a:rPr lang="pt-BR" sz="700">
                          <a:effectLst/>
                        </a:rPr>
                        <a:t>9</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Clica em buscar.</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tc>
                  <a:txBody>
                    <a:bodyPr/>
                    <a:lstStyle/>
                    <a:p>
                      <a:pPr>
                        <a:lnSpc>
                          <a:spcPct val="115000"/>
                        </a:lnSpc>
                        <a:spcAft>
                          <a:spcPts val="1000"/>
                        </a:spcAft>
                      </a:pPr>
                      <a:r>
                        <a:rPr lang="pt-BR" sz="700">
                          <a:effectLst/>
                        </a:rPr>
                        <a:t>É esperado o resultado somente para os livros do Harry Potter.</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4165177789"/>
                  </a:ext>
                </a:extLst>
              </a:tr>
              <a:tr h="488462">
                <a:tc gridSpan="2">
                  <a:txBody>
                    <a:bodyPr/>
                    <a:lstStyle/>
                    <a:p>
                      <a:pPr>
                        <a:lnSpc>
                          <a:spcPct val="115000"/>
                        </a:lnSpc>
                        <a:spcAft>
                          <a:spcPts val="1000"/>
                        </a:spcAft>
                      </a:pPr>
                      <a:r>
                        <a:rPr lang="pt-BR" sz="700">
                          <a:effectLst/>
                        </a:rPr>
                        <a:t>Referência:</a:t>
                      </a:r>
                      <a:endParaRPr lang="pt-BR"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42169" marR="42169" marT="0" marB="0"/>
                </a:tc>
                <a:tc hMerge="1">
                  <a:txBody>
                    <a:bodyPr/>
                    <a:lstStyle/>
                    <a:p>
                      <a:endParaRPr lang="pt-BR"/>
                    </a:p>
                  </a:txBody>
                  <a:tcPr/>
                </a:tc>
                <a:tc>
                  <a:txBody>
                    <a:bodyPr/>
                    <a:lstStyle/>
                    <a:p>
                      <a:pPr>
                        <a:lnSpc>
                          <a:spcPct val="115000"/>
                        </a:lnSpc>
                        <a:spcAft>
                          <a:spcPts val="1000"/>
                        </a:spcAft>
                      </a:pPr>
                      <a:r>
                        <a:rPr lang="pt-BR" sz="700">
                          <a:effectLst/>
                        </a:rPr>
                        <a:t> </a:t>
                      </a:r>
                      <a:endParaRPr lang="pt-BR" sz="70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2607099086"/>
                  </a:ext>
                </a:extLst>
              </a:tr>
              <a:tr h="488462">
                <a:tc gridSpan="2">
                  <a:txBody>
                    <a:bodyPr/>
                    <a:lstStyle/>
                    <a:p>
                      <a:pPr>
                        <a:lnSpc>
                          <a:spcPct val="115000"/>
                        </a:lnSpc>
                        <a:spcAft>
                          <a:spcPts val="1000"/>
                        </a:spcAft>
                      </a:pPr>
                      <a:r>
                        <a:rPr lang="pt-BR" sz="700">
                          <a:effectLst/>
                        </a:rPr>
                        <a:t>Observação:</a:t>
                      </a:r>
                      <a:endParaRPr lang="pt-BR"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42169" marR="42169" marT="0" marB="0"/>
                </a:tc>
                <a:tc hMerge="1">
                  <a:txBody>
                    <a:bodyPr/>
                    <a:lstStyle/>
                    <a:p>
                      <a:endParaRPr lang="pt-BR"/>
                    </a:p>
                  </a:txBody>
                  <a:tcPr/>
                </a:tc>
                <a:tc>
                  <a:txBody>
                    <a:bodyPr/>
                    <a:lstStyle/>
                    <a:p>
                      <a:pPr>
                        <a:lnSpc>
                          <a:spcPct val="115000"/>
                        </a:lnSpc>
                        <a:spcAft>
                          <a:spcPts val="1000"/>
                        </a:spcAft>
                      </a:pPr>
                      <a:r>
                        <a:rPr lang="pt-BR" sz="700" dirty="0">
                          <a:effectLst/>
                        </a:rPr>
                        <a:t> </a:t>
                      </a:r>
                      <a:endParaRPr lang="pt-BR"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169" marR="42169" marT="0" marB="0"/>
                </a:tc>
                <a:extLst>
                  <a:ext uri="{0D108BD9-81ED-4DB2-BD59-A6C34878D82A}">
                    <a16:rowId xmlns:a16="http://schemas.microsoft.com/office/drawing/2014/main" val="2425916597"/>
                  </a:ext>
                </a:extLst>
              </a:tr>
            </a:tbl>
          </a:graphicData>
        </a:graphic>
      </p:graphicFrame>
    </p:spTree>
    <p:extLst>
      <p:ext uri="{BB962C8B-B14F-4D97-AF65-F5344CB8AC3E}">
        <p14:creationId xmlns:p14="http://schemas.microsoft.com/office/powerpoint/2010/main" val="3387090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2EBF6-B86E-448C-9F70-D58E7FD51AB7}"/>
              </a:ext>
            </a:extLst>
          </p:cNvPr>
          <p:cNvSpPr>
            <a:spLocks noGrp="1"/>
          </p:cNvSpPr>
          <p:nvPr>
            <p:ph type="title"/>
          </p:nvPr>
        </p:nvSpPr>
        <p:spPr/>
        <p:txBody>
          <a:bodyPr/>
          <a:lstStyle/>
          <a:p>
            <a:r>
              <a:rPr lang="pt-BR" dirty="0"/>
              <a:t>Plano de teste – Configuração Loja – Código Promocional</a:t>
            </a:r>
          </a:p>
        </p:txBody>
      </p:sp>
      <p:graphicFrame>
        <p:nvGraphicFramePr>
          <p:cNvPr id="6" name="Espaço Reservado para Conteúdo 5">
            <a:extLst>
              <a:ext uri="{FF2B5EF4-FFF2-40B4-BE49-F238E27FC236}">
                <a16:creationId xmlns:a16="http://schemas.microsoft.com/office/drawing/2014/main" id="{34493E45-4363-4E42-A4D0-2086F5A82A58}"/>
              </a:ext>
            </a:extLst>
          </p:cNvPr>
          <p:cNvGraphicFramePr>
            <a:graphicFrameLocks noGrp="1"/>
          </p:cNvGraphicFramePr>
          <p:nvPr>
            <p:ph idx="1"/>
          </p:nvPr>
        </p:nvGraphicFramePr>
        <p:xfrm>
          <a:off x="3987704" y="1797736"/>
          <a:ext cx="4216592" cy="4410961"/>
        </p:xfrm>
        <a:graphic>
          <a:graphicData uri="http://schemas.openxmlformats.org/drawingml/2006/table">
            <a:tbl>
              <a:tblPr firstRow="1" bandRow="1">
                <a:tableStyleId>{5C22544A-7EE6-4342-B048-85BDC9FD1C3A}</a:tableStyleId>
              </a:tblPr>
              <a:tblGrid>
                <a:gridCol w="211495">
                  <a:extLst>
                    <a:ext uri="{9D8B030D-6E8A-4147-A177-3AD203B41FA5}">
                      <a16:colId xmlns:a16="http://schemas.microsoft.com/office/drawing/2014/main" val="686897077"/>
                    </a:ext>
                  </a:extLst>
                </a:gridCol>
                <a:gridCol w="1122620">
                  <a:extLst>
                    <a:ext uri="{9D8B030D-6E8A-4147-A177-3AD203B41FA5}">
                      <a16:colId xmlns:a16="http://schemas.microsoft.com/office/drawing/2014/main" val="3564639220"/>
                    </a:ext>
                  </a:extLst>
                </a:gridCol>
                <a:gridCol w="2882477">
                  <a:extLst>
                    <a:ext uri="{9D8B030D-6E8A-4147-A177-3AD203B41FA5}">
                      <a16:colId xmlns:a16="http://schemas.microsoft.com/office/drawing/2014/main" val="329083050"/>
                    </a:ext>
                  </a:extLst>
                </a:gridCol>
              </a:tblGrid>
              <a:tr h="130338">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gridSpan="2">
                  <a:txBody>
                    <a:bodyPr/>
                    <a:lstStyle/>
                    <a:p>
                      <a:pPr>
                        <a:lnSpc>
                          <a:spcPct val="115000"/>
                        </a:lnSpc>
                        <a:spcAft>
                          <a:spcPts val="1000"/>
                        </a:spcAft>
                      </a:pPr>
                      <a:r>
                        <a:rPr lang="pt-BR" sz="800">
                          <a:effectLst/>
                        </a:rPr>
                        <a:t>SORAIVA_ CONFIGURACAO _002: Cadastro da margem de custo.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extLst>
                  <a:ext uri="{0D108BD9-81ED-4DB2-BD59-A6C34878D82A}">
                    <a16:rowId xmlns:a16="http://schemas.microsoft.com/office/drawing/2014/main" val="3515318022"/>
                  </a:ext>
                </a:extLst>
              </a:tr>
              <a:tr h="269622">
                <a:tc gridSpan="3">
                  <a:txBody>
                    <a:bodyPr/>
                    <a:lstStyle/>
                    <a:p>
                      <a:pPr>
                        <a:lnSpc>
                          <a:spcPct val="115000"/>
                        </a:lnSpc>
                        <a:spcAft>
                          <a:spcPts val="1000"/>
                        </a:spcAft>
                      </a:pPr>
                      <a:r>
                        <a:rPr lang="pt-BR" sz="800">
                          <a:effectLst/>
                        </a:rPr>
                        <a:t>Objetivo: O teste deve acessar a tela de configuração da loja e cadastrar uma margem de custo.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64588302"/>
                  </a:ext>
                </a:extLst>
              </a:tr>
              <a:tr h="637604">
                <a:tc gridSpan="3">
                  <a:txBody>
                    <a:bodyPr/>
                    <a:lstStyle/>
                    <a:p>
                      <a:pPr>
                        <a:lnSpc>
                          <a:spcPct val="115000"/>
                        </a:lnSpc>
                        <a:spcAft>
                          <a:spcPts val="1000"/>
                        </a:spcAft>
                      </a:pPr>
                      <a:r>
                        <a:rPr lang="pt-BR" sz="800">
                          <a:effectLst/>
                        </a:rPr>
                        <a:t>Precondição:</a:t>
                      </a:r>
                    </a:p>
                    <a:p>
                      <a:pPr marL="342900" lvl="0" indent="-342900" algn="just">
                        <a:lnSpc>
                          <a:spcPct val="115000"/>
                        </a:lnSpc>
                        <a:buFont typeface="+mj-lt"/>
                        <a:buAutoNum type="arabicPeriod"/>
                      </a:pPr>
                      <a:r>
                        <a:rPr lang="pt-BR" sz="800">
                          <a:effectLst/>
                        </a:rPr>
                        <a:t>Site do SóRaiva aberto.</a:t>
                      </a:r>
                      <a:endParaRPr lang="pt-BR" sz="900">
                        <a:effectLst/>
                      </a:endParaRPr>
                    </a:p>
                    <a:p>
                      <a:pPr marL="342900" lvl="0" indent="-342900" algn="just">
                        <a:lnSpc>
                          <a:spcPct val="115000"/>
                        </a:lnSpc>
                        <a:buFont typeface="+mj-lt"/>
                        <a:buAutoNum type="arabicPeriod"/>
                      </a:pPr>
                      <a:r>
                        <a:rPr lang="pt-BR" sz="800">
                          <a:effectLst/>
                        </a:rPr>
                        <a:t>Administrador logado.</a:t>
                      </a:r>
                      <a:endParaRPr lang="pt-BR" sz="900">
                        <a:effectLst/>
                      </a:endParaRPr>
                    </a:p>
                    <a:p>
                      <a:pPr marL="457200" algn="just">
                        <a:lnSpc>
                          <a:spcPct val="115000"/>
                        </a:lnSpc>
                        <a:spcAft>
                          <a:spcPts val="1000"/>
                        </a:spcAft>
                      </a:pPr>
                      <a:r>
                        <a:rPr lang="pt-BR" sz="800">
                          <a:effectLst/>
                        </a:rPr>
                        <a:t> </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47847723"/>
                  </a:ext>
                </a:extLst>
              </a:tr>
              <a:tr h="130338">
                <a:tc>
                  <a:txBody>
                    <a:bodyPr/>
                    <a:lstStyle/>
                    <a:p>
                      <a:pPr>
                        <a:lnSpc>
                          <a:spcPct val="115000"/>
                        </a:lnSpc>
                        <a:spcAft>
                          <a:spcPts val="1000"/>
                        </a:spcAft>
                      </a:pPr>
                      <a:r>
                        <a:rPr lang="pt-BR" sz="800">
                          <a:effectLst/>
                        </a:rPr>
                        <a: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Passos: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Resultados Esperados: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3601167326"/>
                  </a:ext>
                </a:extLst>
              </a:tr>
              <a:tr h="408906">
                <a:tc>
                  <a:txBody>
                    <a:bodyPr/>
                    <a:lstStyle/>
                    <a:p>
                      <a:pPr>
                        <a:lnSpc>
                          <a:spcPct val="115000"/>
                        </a:lnSpc>
                        <a:spcAft>
                          <a:spcPts val="1000"/>
                        </a:spcAft>
                      </a:pPr>
                      <a:r>
                        <a:rPr lang="pt-BR" sz="800">
                          <a:effectLst/>
                        </a:rPr>
                        <a:t>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“Configuração da loja”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a tela de configuração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16230135"/>
                  </a:ext>
                </a:extLst>
              </a:tr>
              <a:tr h="408906">
                <a:tc>
                  <a:txBody>
                    <a:bodyPr/>
                    <a:lstStyle/>
                    <a:p>
                      <a:pPr>
                        <a:lnSpc>
                          <a:spcPct val="115000"/>
                        </a:lnSpc>
                        <a:spcAft>
                          <a:spcPts val="1000"/>
                        </a:spcAft>
                      </a:pPr>
                      <a:r>
                        <a:rPr lang="pt-BR" sz="800">
                          <a:effectLst/>
                        </a:rPr>
                        <a:t>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“Grupos de preço” no menu lateral.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a listagem de grupos seja exibida.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2741070482"/>
                  </a:ext>
                </a:extLst>
              </a:tr>
              <a:tr h="269622">
                <a:tc>
                  <a:txBody>
                    <a:bodyPr/>
                    <a:lstStyle/>
                    <a:p>
                      <a:pPr>
                        <a:lnSpc>
                          <a:spcPct val="115000"/>
                        </a:lnSpc>
                        <a:spcAft>
                          <a:spcPts val="1000"/>
                        </a:spcAft>
                      </a:pPr>
                      <a:r>
                        <a:rPr lang="pt-BR" sz="800">
                          <a:effectLst/>
                        </a:rPr>
                        <a:t>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“Cadastrar novo grupo de preço”.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o formulário de cadastro do grupo seja exibido.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2418051142"/>
                  </a:ext>
                </a:extLst>
              </a:tr>
              <a:tr h="408906">
                <a:tc>
                  <a:txBody>
                    <a:bodyPr/>
                    <a:lstStyle/>
                    <a:p>
                      <a:pPr>
                        <a:lnSpc>
                          <a:spcPct val="115000"/>
                        </a:lnSpc>
                        <a:spcAft>
                          <a:spcPts val="1000"/>
                        </a:spcAft>
                      </a:pPr>
                      <a:r>
                        <a:rPr lang="pt-BR" sz="800">
                          <a:effectLst/>
                        </a:rPr>
                        <a:t>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Insere o nome do grupo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o input tenha o texto “clássicos”.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1552182237"/>
                  </a:ext>
                </a:extLst>
              </a:tr>
              <a:tr h="408906">
                <a:tc>
                  <a:txBody>
                    <a:bodyPr/>
                    <a:lstStyle/>
                    <a:p>
                      <a:pPr>
                        <a:lnSpc>
                          <a:spcPct val="115000"/>
                        </a:lnSpc>
                        <a:spcAft>
                          <a:spcPts val="1000"/>
                        </a:spcAft>
                      </a:pPr>
                      <a:r>
                        <a:rPr lang="pt-BR" sz="800">
                          <a:effectLst/>
                        </a:rPr>
                        <a:t>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Insere a margem de lucro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o input tenha o número “300”.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180360587"/>
                  </a:ext>
                </a:extLst>
              </a:tr>
              <a:tr h="130338">
                <a:tc>
                  <a:txBody>
                    <a:bodyPr/>
                    <a:lstStyle/>
                    <a:p>
                      <a:pPr>
                        <a:lnSpc>
                          <a:spcPct val="115000"/>
                        </a:lnSpc>
                        <a:spcAft>
                          <a:spcPts val="1000"/>
                        </a:spcAft>
                      </a:pPr>
                      <a:r>
                        <a:rPr lang="pt-BR" sz="800">
                          <a:effectLst/>
                        </a:rPr>
                        <a:t>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adicionar.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a margem apareça na listagem.</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2067046441"/>
                  </a:ext>
                </a:extLst>
              </a:tr>
              <a:tr h="573926">
                <a:tc gridSpan="2">
                  <a:txBody>
                    <a:bodyPr/>
                    <a:lstStyle/>
                    <a:p>
                      <a:pPr>
                        <a:lnSpc>
                          <a:spcPct val="115000"/>
                        </a:lnSpc>
                        <a:spcAft>
                          <a:spcPts val="1000"/>
                        </a:spcAft>
                      </a:pPr>
                      <a:r>
                        <a:rPr lang="pt-BR" sz="800">
                          <a:effectLst/>
                        </a:rPr>
                        <a:t>Referência:</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530653666"/>
                  </a:ext>
                </a:extLst>
              </a:tr>
              <a:tr h="573926">
                <a:tc gridSpan="2">
                  <a:txBody>
                    <a:bodyPr/>
                    <a:lstStyle/>
                    <a:p>
                      <a:pPr>
                        <a:lnSpc>
                          <a:spcPct val="115000"/>
                        </a:lnSpc>
                        <a:spcAft>
                          <a:spcPts val="1000"/>
                        </a:spcAft>
                      </a:pPr>
                      <a:r>
                        <a:rPr lang="pt-BR" sz="800">
                          <a:effectLst/>
                        </a:rPr>
                        <a:t>Observação:</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a:txBody>
                    <a:bodyPr/>
                    <a:lstStyle/>
                    <a:p>
                      <a:pPr>
                        <a:lnSpc>
                          <a:spcPct val="115000"/>
                        </a:lnSpc>
                        <a:spcAft>
                          <a:spcPts val="1000"/>
                        </a:spcAft>
                      </a:pPr>
                      <a:r>
                        <a:rPr lang="pt-BR" sz="800" dirty="0">
                          <a:effectLst/>
                        </a:rPr>
                        <a:t> </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4066054722"/>
                  </a:ext>
                </a:extLst>
              </a:tr>
            </a:tbl>
          </a:graphicData>
        </a:graphic>
      </p:graphicFrame>
    </p:spTree>
    <p:extLst>
      <p:ext uri="{BB962C8B-B14F-4D97-AF65-F5344CB8AC3E}">
        <p14:creationId xmlns:p14="http://schemas.microsoft.com/office/powerpoint/2010/main" val="1422657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2459A-37B3-43FC-91FA-FE73703A7372}"/>
              </a:ext>
            </a:extLst>
          </p:cNvPr>
          <p:cNvSpPr>
            <a:spLocks noGrp="1"/>
          </p:cNvSpPr>
          <p:nvPr>
            <p:ph type="title"/>
          </p:nvPr>
        </p:nvSpPr>
        <p:spPr/>
        <p:txBody>
          <a:bodyPr/>
          <a:lstStyle/>
          <a:p>
            <a:r>
              <a:rPr lang="pt-BR" dirty="0"/>
              <a:t>Plano de teste – Configuração Loja – Grupo de Preço</a:t>
            </a:r>
          </a:p>
        </p:txBody>
      </p:sp>
      <p:graphicFrame>
        <p:nvGraphicFramePr>
          <p:cNvPr id="4" name="Espaço Reservado para Conteúdo 3">
            <a:extLst>
              <a:ext uri="{FF2B5EF4-FFF2-40B4-BE49-F238E27FC236}">
                <a16:creationId xmlns:a16="http://schemas.microsoft.com/office/drawing/2014/main" id="{19C64E0B-6AEB-4483-8894-5A138BDE8337}"/>
              </a:ext>
            </a:extLst>
          </p:cNvPr>
          <p:cNvGraphicFramePr>
            <a:graphicFrameLocks noGrp="1"/>
          </p:cNvGraphicFramePr>
          <p:nvPr>
            <p:ph idx="1"/>
          </p:nvPr>
        </p:nvGraphicFramePr>
        <p:xfrm>
          <a:off x="3987704" y="1797736"/>
          <a:ext cx="4216592" cy="4410961"/>
        </p:xfrm>
        <a:graphic>
          <a:graphicData uri="http://schemas.openxmlformats.org/drawingml/2006/table">
            <a:tbl>
              <a:tblPr firstRow="1" bandRow="1">
                <a:tableStyleId>{5C22544A-7EE6-4342-B048-85BDC9FD1C3A}</a:tableStyleId>
              </a:tblPr>
              <a:tblGrid>
                <a:gridCol w="211495">
                  <a:extLst>
                    <a:ext uri="{9D8B030D-6E8A-4147-A177-3AD203B41FA5}">
                      <a16:colId xmlns:a16="http://schemas.microsoft.com/office/drawing/2014/main" val="305555735"/>
                    </a:ext>
                  </a:extLst>
                </a:gridCol>
                <a:gridCol w="1122620">
                  <a:extLst>
                    <a:ext uri="{9D8B030D-6E8A-4147-A177-3AD203B41FA5}">
                      <a16:colId xmlns:a16="http://schemas.microsoft.com/office/drawing/2014/main" val="3326596116"/>
                    </a:ext>
                  </a:extLst>
                </a:gridCol>
                <a:gridCol w="2882477">
                  <a:extLst>
                    <a:ext uri="{9D8B030D-6E8A-4147-A177-3AD203B41FA5}">
                      <a16:colId xmlns:a16="http://schemas.microsoft.com/office/drawing/2014/main" val="3384802372"/>
                    </a:ext>
                  </a:extLst>
                </a:gridCol>
              </a:tblGrid>
              <a:tr h="130338">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gridSpan="2">
                  <a:txBody>
                    <a:bodyPr/>
                    <a:lstStyle/>
                    <a:p>
                      <a:pPr>
                        <a:lnSpc>
                          <a:spcPct val="115000"/>
                        </a:lnSpc>
                        <a:spcAft>
                          <a:spcPts val="1000"/>
                        </a:spcAft>
                      </a:pPr>
                      <a:r>
                        <a:rPr lang="pt-BR" sz="800">
                          <a:effectLst/>
                        </a:rPr>
                        <a:t>SORAIVA_ CONFIGURACAO _002: Cadastro da margem de custo.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extLst>
                  <a:ext uri="{0D108BD9-81ED-4DB2-BD59-A6C34878D82A}">
                    <a16:rowId xmlns:a16="http://schemas.microsoft.com/office/drawing/2014/main" val="1286500364"/>
                  </a:ext>
                </a:extLst>
              </a:tr>
              <a:tr h="269622">
                <a:tc gridSpan="3">
                  <a:txBody>
                    <a:bodyPr/>
                    <a:lstStyle/>
                    <a:p>
                      <a:pPr>
                        <a:lnSpc>
                          <a:spcPct val="115000"/>
                        </a:lnSpc>
                        <a:spcAft>
                          <a:spcPts val="1000"/>
                        </a:spcAft>
                      </a:pPr>
                      <a:r>
                        <a:rPr lang="pt-BR" sz="800">
                          <a:effectLst/>
                        </a:rPr>
                        <a:t>Objetivo: O teste deve acessar a tela de configuração da loja e cadastrar uma margem de custo.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081862167"/>
                  </a:ext>
                </a:extLst>
              </a:tr>
              <a:tr h="637604">
                <a:tc gridSpan="3">
                  <a:txBody>
                    <a:bodyPr/>
                    <a:lstStyle/>
                    <a:p>
                      <a:pPr>
                        <a:lnSpc>
                          <a:spcPct val="115000"/>
                        </a:lnSpc>
                        <a:spcAft>
                          <a:spcPts val="1000"/>
                        </a:spcAft>
                      </a:pPr>
                      <a:r>
                        <a:rPr lang="pt-BR" sz="800">
                          <a:effectLst/>
                        </a:rPr>
                        <a:t>Precondição:</a:t>
                      </a:r>
                    </a:p>
                    <a:p>
                      <a:pPr marL="342900" lvl="0" indent="-342900" algn="just">
                        <a:lnSpc>
                          <a:spcPct val="115000"/>
                        </a:lnSpc>
                        <a:buFont typeface="+mj-lt"/>
                        <a:buAutoNum type="arabicPeriod"/>
                      </a:pPr>
                      <a:r>
                        <a:rPr lang="pt-BR" sz="800">
                          <a:effectLst/>
                        </a:rPr>
                        <a:t>Site do SóRaiva aberto.</a:t>
                      </a:r>
                      <a:endParaRPr lang="pt-BR" sz="900">
                        <a:effectLst/>
                      </a:endParaRPr>
                    </a:p>
                    <a:p>
                      <a:pPr marL="342900" lvl="0" indent="-342900" algn="just">
                        <a:lnSpc>
                          <a:spcPct val="115000"/>
                        </a:lnSpc>
                        <a:buFont typeface="+mj-lt"/>
                        <a:buAutoNum type="arabicPeriod"/>
                      </a:pPr>
                      <a:r>
                        <a:rPr lang="pt-BR" sz="800">
                          <a:effectLst/>
                        </a:rPr>
                        <a:t>Administrador logado.</a:t>
                      </a:r>
                      <a:endParaRPr lang="pt-BR" sz="900">
                        <a:effectLst/>
                      </a:endParaRPr>
                    </a:p>
                    <a:p>
                      <a:pPr marL="457200" algn="just">
                        <a:lnSpc>
                          <a:spcPct val="115000"/>
                        </a:lnSpc>
                        <a:spcAft>
                          <a:spcPts val="1000"/>
                        </a:spcAft>
                      </a:pPr>
                      <a:r>
                        <a:rPr lang="pt-BR" sz="800">
                          <a:effectLst/>
                        </a:rPr>
                        <a:t> </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370355500"/>
                  </a:ext>
                </a:extLst>
              </a:tr>
              <a:tr h="130338">
                <a:tc>
                  <a:txBody>
                    <a:bodyPr/>
                    <a:lstStyle/>
                    <a:p>
                      <a:pPr>
                        <a:lnSpc>
                          <a:spcPct val="115000"/>
                        </a:lnSpc>
                        <a:spcAft>
                          <a:spcPts val="1000"/>
                        </a:spcAft>
                      </a:pPr>
                      <a:r>
                        <a:rPr lang="pt-BR" sz="800">
                          <a:effectLst/>
                        </a:rPr>
                        <a:t>#</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Passos: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Resultados Esperados: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3892642891"/>
                  </a:ext>
                </a:extLst>
              </a:tr>
              <a:tr h="408906">
                <a:tc>
                  <a:txBody>
                    <a:bodyPr/>
                    <a:lstStyle/>
                    <a:p>
                      <a:pPr>
                        <a:lnSpc>
                          <a:spcPct val="115000"/>
                        </a:lnSpc>
                        <a:spcAft>
                          <a:spcPts val="1000"/>
                        </a:spcAft>
                      </a:pPr>
                      <a:r>
                        <a:rPr lang="pt-BR" sz="800">
                          <a:effectLst/>
                        </a:rPr>
                        <a:t>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“Configuração da loja” no menu superior.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a tela de configuração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632824084"/>
                  </a:ext>
                </a:extLst>
              </a:tr>
              <a:tr h="408906">
                <a:tc>
                  <a:txBody>
                    <a:bodyPr/>
                    <a:lstStyle/>
                    <a:p>
                      <a:pPr>
                        <a:lnSpc>
                          <a:spcPct val="115000"/>
                        </a:lnSpc>
                        <a:spcAft>
                          <a:spcPts val="1000"/>
                        </a:spcAft>
                      </a:pPr>
                      <a:r>
                        <a:rPr lang="pt-BR" sz="800">
                          <a:effectLst/>
                        </a:rPr>
                        <a:t>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“Grupos de preço” no menu lateral.</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a listagem de grupos seja exibida.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1764437180"/>
                  </a:ext>
                </a:extLst>
              </a:tr>
              <a:tr h="269622">
                <a:tc>
                  <a:txBody>
                    <a:bodyPr/>
                    <a:lstStyle/>
                    <a:p>
                      <a:pPr>
                        <a:lnSpc>
                          <a:spcPct val="115000"/>
                        </a:lnSpc>
                        <a:spcAft>
                          <a:spcPts val="1000"/>
                        </a:spcAft>
                      </a:pPr>
                      <a:r>
                        <a:rPr lang="pt-BR" sz="800">
                          <a:effectLst/>
                        </a:rPr>
                        <a:t>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“Cadastrar novo grupo de preço”.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o formulário de cadastro do grupo seja exibido.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948924333"/>
                  </a:ext>
                </a:extLst>
              </a:tr>
              <a:tr h="408906">
                <a:tc>
                  <a:txBody>
                    <a:bodyPr/>
                    <a:lstStyle/>
                    <a:p>
                      <a:pPr>
                        <a:lnSpc>
                          <a:spcPct val="115000"/>
                        </a:lnSpc>
                        <a:spcAft>
                          <a:spcPts val="1000"/>
                        </a:spcAft>
                      </a:pPr>
                      <a:r>
                        <a:rPr lang="pt-BR" sz="800">
                          <a:effectLst/>
                        </a:rPr>
                        <a:t>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Insere o nome do grupo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o input tenha o texto “clássicos”.</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1260300709"/>
                  </a:ext>
                </a:extLst>
              </a:tr>
              <a:tr h="408906">
                <a:tc>
                  <a:txBody>
                    <a:bodyPr/>
                    <a:lstStyle/>
                    <a:p>
                      <a:pPr>
                        <a:lnSpc>
                          <a:spcPct val="115000"/>
                        </a:lnSpc>
                        <a:spcAft>
                          <a:spcPts val="1000"/>
                        </a:spcAft>
                      </a:pPr>
                      <a:r>
                        <a:rPr lang="pt-BR" sz="800">
                          <a:effectLst/>
                        </a:rPr>
                        <a:t>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Insere a margem de lucro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o input tenha o número “300”.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2249807362"/>
                  </a:ext>
                </a:extLst>
              </a:tr>
              <a:tr h="130338">
                <a:tc>
                  <a:txBody>
                    <a:bodyPr/>
                    <a:lstStyle/>
                    <a:p>
                      <a:pPr>
                        <a:lnSpc>
                          <a:spcPct val="115000"/>
                        </a:lnSpc>
                        <a:spcAft>
                          <a:spcPts val="1000"/>
                        </a:spcAft>
                      </a:pPr>
                      <a:r>
                        <a:rPr lang="pt-BR" sz="800">
                          <a:effectLst/>
                        </a:rPr>
                        <a:t>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Clica em adicionar.</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tc>
                  <a:txBody>
                    <a:bodyPr/>
                    <a:lstStyle/>
                    <a:p>
                      <a:pPr>
                        <a:lnSpc>
                          <a:spcPct val="115000"/>
                        </a:lnSpc>
                        <a:spcAft>
                          <a:spcPts val="1000"/>
                        </a:spcAft>
                      </a:pPr>
                      <a:r>
                        <a:rPr lang="pt-BR" sz="800">
                          <a:effectLst/>
                        </a:rPr>
                        <a:t>É esperado que a margem apareça na listagem.</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1552992305"/>
                  </a:ext>
                </a:extLst>
              </a:tr>
              <a:tr h="573926">
                <a:tc gridSpan="2">
                  <a:txBody>
                    <a:bodyPr/>
                    <a:lstStyle/>
                    <a:p>
                      <a:pPr>
                        <a:lnSpc>
                          <a:spcPct val="115000"/>
                        </a:lnSpc>
                        <a:spcAft>
                          <a:spcPts val="1000"/>
                        </a:spcAft>
                      </a:pPr>
                      <a:r>
                        <a:rPr lang="pt-BR" sz="800">
                          <a:effectLst/>
                        </a:rPr>
                        <a:t>Referência:</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a:txBody>
                    <a:bodyPr/>
                    <a:lstStyle/>
                    <a:p>
                      <a:pPr>
                        <a:lnSpc>
                          <a:spcPct val="115000"/>
                        </a:lnSpc>
                        <a:spcAft>
                          <a:spcPts val="1000"/>
                        </a:spcAft>
                      </a:pPr>
                      <a:r>
                        <a:rPr lang="pt-BR" sz="800">
                          <a:effectLst/>
                        </a:rPr>
                        <a:t> </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3014950451"/>
                  </a:ext>
                </a:extLst>
              </a:tr>
              <a:tr h="573926">
                <a:tc gridSpan="2">
                  <a:txBody>
                    <a:bodyPr/>
                    <a:lstStyle/>
                    <a:p>
                      <a:pPr>
                        <a:lnSpc>
                          <a:spcPct val="115000"/>
                        </a:lnSpc>
                        <a:spcAft>
                          <a:spcPts val="1000"/>
                        </a:spcAft>
                      </a:pPr>
                      <a:r>
                        <a:rPr lang="pt-BR" sz="800">
                          <a:effectLst/>
                        </a:rPr>
                        <a:t>Observação:</a:t>
                      </a:r>
                      <a:endParaRPr lang="pt-BR"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49548" marR="49548" marT="0" marB="0"/>
                </a:tc>
                <a:tc hMerge="1">
                  <a:txBody>
                    <a:bodyPr/>
                    <a:lstStyle/>
                    <a:p>
                      <a:endParaRPr lang="pt-BR"/>
                    </a:p>
                  </a:txBody>
                  <a:tcPr/>
                </a:tc>
                <a:tc>
                  <a:txBody>
                    <a:bodyPr/>
                    <a:lstStyle/>
                    <a:p>
                      <a:pPr>
                        <a:lnSpc>
                          <a:spcPct val="115000"/>
                        </a:lnSpc>
                        <a:spcAft>
                          <a:spcPts val="1000"/>
                        </a:spcAft>
                      </a:pPr>
                      <a:r>
                        <a:rPr lang="pt-BR" sz="800" dirty="0">
                          <a:effectLst/>
                        </a:rPr>
                        <a:t> </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548" marR="49548" marT="0" marB="0"/>
                </a:tc>
                <a:extLst>
                  <a:ext uri="{0D108BD9-81ED-4DB2-BD59-A6C34878D82A}">
                    <a16:rowId xmlns:a16="http://schemas.microsoft.com/office/drawing/2014/main" val="2198369862"/>
                  </a:ext>
                </a:extLst>
              </a:tr>
            </a:tbl>
          </a:graphicData>
        </a:graphic>
      </p:graphicFrame>
    </p:spTree>
    <p:extLst>
      <p:ext uri="{BB962C8B-B14F-4D97-AF65-F5344CB8AC3E}">
        <p14:creationId xmlns:p14="http://schemas.microsoft.com/office/powerpoint/2010/main" val="1280056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A30CE-7721-4DC9-94DD-6930E25D5FC8}"/>
              </a:ext>
            </a:extLst>
          </p:cNvPr>
          <p:cNvSpPr>
            <a:spLocks noGrp="1"/>
          </p:cNvSpPr>
          <p:nvPr>
            <p:ph type="title"/>
          </p:nvPr>
        </p:nvSpPr>
        <p:spPr/>
        <p:txBody>
          <a:bodyPr/>
          <a:lstStyle/>
          <a:p>
            <a:r>
              <a:rPr lang="pt-BR" dirty="0"/>
              <a:t>Plano de teste – Configuração Loja - Categoria</a:t>
            </a:r>
          </a:p>
        </p:txBody>
      </p:sp>
      <p:graphicFrame>
        <p:nvGraphicFramePr>
          <p:cNvPr id="4" name="Espaço Reservado para Conteúdo 3">
            <a:extLst>
              <a:ext uri="{FF2B5EF4-FFF2-40B4-BE49-F238E27FC236}">
                <a16:creationId xmlns:a16="http://schemas.microsoft.com/office/drawing/2014/main" id="{5CEBB5A0-4255-4F31-BC41-D31AD8926595}"/>
              </a:ext>
            </a:extLst>
          </p:cNvPr>
          <p:cNvGraphicFramePr>
            <a:graphicFrameLocks noGrp="1"/>
          </p:cNvGraphicFramePr>
          <p:nvPr>
            <p:ph idx="1"/>
          </p:nvPr>
        </p:nvGraphicFramePr>
        <p:xfrm>
          <a:off x="3177857" y="2163665"/>
          <a:ext cx="5836285" cy="3687318"/>
        </p:xfrm>
        <a:graphic>
          <a:graphicData uri="http://schemas.openxmlformats.org/drawingml/2006/table">
            <a:tbl>
              <a:tblPr firstRow="1" bandRow="1">
                <a:tableStyleId>{5C22544A-7EE6-4342-B048-85BDC9FD1C3A}</a:tableStyleId>
              </a:tblPr>
              <a:tblGrid>
                <a:gridCol w="292735">
                  <a:extLst>
                    <a:ext uri="{9D8B030D-6E8A-4147-A177-3AD203B41FA5}">
                      <a16:colId xmlns:a16="http://schemas.microsoft.com/office/drawing/2014/main" val="1837909010"/>
                    </a:ext>
                  </a:extLst>
                </a:gridCol>
                <a:gridCol w="1553845">
                  <a:extLst>
                    <a:ext uri="{9D8B030D-6E8A-4147-A177-3AD203B41FA5}">
                      <a16:colId xmlns:a16="http://schemas.microsoft.com/office/drawing/2014/main" val="936905196"/>
                    </a:ext>
                  </a:extLst>
                </a:gridCol>
                <a:gridCol w="3989705">
                  <a:extLst>
                    <a:ext uri="{9D8B030D-6E8A-4147-A177-3AD203B41FA5}">
                      <a16:colId xmlns:a16="http://schemas.microsoft.com/office/drawing/2014/main" val="1598575217"/>
                    </a:ext>
                  </a:extLst>
                </a:gridCol>
              </a:tblGrid>
              <a:tr h="157480">
                <a:tc>
                  <a:txBody>
                    <a:bodyPr/>
                    <a:lstStyle/>
                    <a:p>
                      <a:pP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15000"/>
                        </a:lnSpc>
                        <a:spcAft>
                          <a:spcPts val="1000"/>
                        </a:spcAft>
                      </a:pPr>
                      <a:r>
                        <a:rPr lang="pt-BR" sz="1100">
                          <a:effectLst/>
                        </a:rPr>
                        <a:t>SORAIVA_ CONFIGURACAO _003: Cadastro da categoria.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extLst>
                  <a:ext uri="{0D108BD9-81ED-4DB2-BD59-A6C34878D82A}">
                    <a16:rowId xmlns:a16="http://schemas.microsoft.com/office/drawing/2014/main" val="1853455569"/>
                  </a:ext>
                </a:extLst>
              </a:tr>
              <a:tr h="321310">
                <a:tc gridSpan="3">
                  <a:txBody>
                    <a:bodyPr/>
                    <a:lstStyle/>
                    <a:p>
                      <a:pPr>
                        <a:lnSpc>
                          <a:spcPct val="115000"/>
                        </a:lnSpc>
                        <a:spcAft>
                          <a:spcPts val="1000"/>
                        </a:spcAft>
                      </a:pPr>
                      <a:r>
                        <a:rPr lang="pt-BR" sz="1100">
                          <a:effectLst/>
                        </a:rPr>
                        <a:t>Objetivo: O teste deve acessar a tela de configuração da loja e cadastrar uma nova categoria de livros.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583264935"/>
                  </a:ext>
                </a:extLst>
              </a:tr>
              <a:tr h="472440">
                <a:tc gridSpan="3">
                  <a:txBody>
                    <a:bodyPr/>
                    <a:lstStyle/>
                    <a:p>
                      <a:pPr>
                        <a:lnSpc>
                          <a:spcPct val="115000"/>
                        </a:lnSpc>
                        <a:spcAft>
                          <a:spcPts val="1000"/>
                        </a:spcAft>
                      </a:pPr>
                      <a:r>
                        <a:rPr lang="pt-BR" sz="1100">
                          <a:effectLst/>
                        </a:rPr>
                        <a:t>Precondição:</a:t>
                      </a:r>
                    </a:p>
                    <a:p>
                      <a:pPr marL="342900" lvl="0" indent="-342900" algn="just">
                        <a:lnSpc>
                          <a:spcPct val="115000"/>
                        </a:lnSpc>
                        <a:buFont typeface="+mj-lt"/>
                        <a:buAutoNum type="arabicPeriod"/>
                      </a:pPr>
                      <a:r>
                        <a:rPr lang="pt-BR" sz="1100">
                          <a:effectLst/>
                        </a:rPr>
                        <a:t>Site do SóRaiva aberto.</a:t>
                      </a:r>
                      <a:endParaRPr lang="pt-BR" sz="1200">
                        <a:effectLst/>
                      </a:endParaRPr>
                    </a:p>
                    <a:p>
                      <a:pPr marL="342900" lvl="0" indent="-342900" algn="just">
                        <a:lnSpc>
                          <a:spcPct val="115000"/>
                        </a:lnSpc>
                        <a:buFont typeface="+mj-lt"/>
                        <a:buAutoNum type="arabicPeriod"/>
                      </a:pPr>
                      <a:r>
                        <a:rPr lang="pt-BR" sz="1100">
                          <a:effectLst/>
                        </a:rPr>
                        <a:t>Administrador logado.</a:t>
                      </a:r>
                      <a:endParaRPr lang="pt-BR" sz="1200">
                        <a:effectLst/>
                      </a:endParaRPr>
                    </a:p>
                    <a:p>
                      <a:pPr marL="457200" algn="just">
                        <a:lnSpc>
                          <a:spcPct val="115000"/>
                        </a:lnSpc>
                        <a:spcAft>
                          <a:spcPts val="1000"/>
                        </a:spcAft>
                      </a:pPr>
                      <a:r>
                        <a:rPr lang="pt-BR" sz="1100">
                          <a:effectLst/>
                        </a:rPr>
                        <a:t> </a:t>
                      </a:r>
                      <a:endParaRPr lang="pt-BR"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608589169"/>
                  </a:ext>
                </a:extLst>
              </a:tr>
              <a:tr h="163830">
                <a:tc>
                  <a:txBody>
                    <a:bodyPr/>
                    <a:lstStyle/>
                    <a:p>
                      <a:pPr>
                        <a:lnSpc>
                          <a:spcPct val="115000"/>
                        </a:lnSpc>
                        <a:spcAft>
                          <a:spcPts val="1000"/>
                        </a:spcAft>
                      </a:pPr>
                      <a:r>
                        <a:rPr lang="pt-BR" sz="1100">
                          <a:effectLst/>
                        </a:rPr>
                        <a:t>#</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Passos: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Resultados Esperados: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2512231"/>
                  </a:ext>
                </a:extLst>
              </a:tr>
              <a:tr h="163830">
                <a:tc>
                  <a:txBody>
                    <a:bodyPr/>
                    <a:lstStyle/>
                    <a:p>
                      <a:pPr>
                        <a:lnSpc>
                          <a:spcPct val="115000"/>
                        </a:lnSpc>
                        <a:spcAft>
                          <a:spcPts val="1000"/>
                        </a:spcAft>
                      </a:pPr>
                      <a:r>
                        <a:rPr lang="pt-BR" sz="1100">
                          <a:effectLst/>
                        </a:rPr>
                        <a:t>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Clica em “Configuração da loja” no menu superior.</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a tela de configuração seja aberta.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6506979"/>
                  </a:ext>
                </a:extLst>
              </a:tr>
              <a:tr h="163830">
                <a:tc>
                  <a:txBody>
                    <a:bodyPr/>
                    <a:lstStyle/>
                    <a:p>
                      <a:pPr>
                        <a:lnSpc>
                          <a:spcPct val="115000"/>
                        </a:lnSpc>
                        <a:spcAft>
                          <a:spcPts val="1000"/>
                        </a:spcAft>
                      </a:pPr>
                      <a:r>
                        <a:rPr lang="pt-BR" sz="1100">
                          <a:effectLst/>
                        </a:rPr>
                        <a:t>2</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Clica em “Categorias” no menu lateral.</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a listagem de categorias seja exibida.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10834"/>
                  </a:ext>
                </a:extLst>
              </a:tr>
              <a:tr h="163830">
                <a:tc>
                  <a:txBody>
                    <a:bodyPr/>
                    <a:lstStyle/>
                    <a:p>
                      <a:pPr>
                        <a:lnSpc>
                          <a:spcPct val="115000"/>
                        </a:lnSpc>
                        <a:spcAft>
                          <a:spcPts val="1000"/>
                        </a:spcAft>
                      </a:pPr>
                      <a:r>
                        <a:rPr lang="pt-BR" sz="1100">
                          <a:effectLst/>
                        </a:rPr>
                        <a:t>3</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Clica em “Cadastrar nova categoria”.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o formulário de cadastro de categorias seja exibido.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3936574"/>
                  </a:ext>
                </a:extLst>
              </a:tr>
              <a:tr h="163830">
                <a:tc>
                  <a:txBody>
                    <a:bodyPr/>
                    <a:lstStyle/>
                    <a:p>
                      <a:pPr>
                        <a:lnSpc>
                          <a:spcPct val="115000"/>
                        </a:lnSpc>
                        <a:spcAft>
                          <a:spcPts val="1000"/>
                        </a:spcAft>
                      </a:pPr>
                      <a:r>
                        <a:rPr lang="pt-BR" sz="1100">
                          <a:effectLst/>
                        </a:rPr>
                        <a:t>4</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Insere o nome da categoria no campo correspondente.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o input tenha o texto “Fantasia”.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4957357"/>
                  </a:ext>
                </a:extLst>
              </a:tr>
              <a:tr h="163830">
                <a:tc>
                  <a:txBody>
                    <a:bodyPr/>
                    <a:lstStyle/>
                    <a:p>
                      <a:pPr>
                        <a:lnSpc>
                          <a:spcPct val="115000"/>
                        </a:lnSpc>
                        <a:spcAft>
                          <a:spcPts val="1000"/>
                        </a:spcAft>
                      </a:pPr>
                      <a:r>
                        <a:rPr lang="pt-BR" sz="1100">
                          <a:effectLst/>
                        </a:rPr>
                        <a:t>6</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Clica em adicionar.</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dirty="0">
                          <a:effectLst/>
                        </a:rPr>
                        <a:t>É esperado que a margem apareça na listagem.</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387623"/>
                  </a:ext>
                </a:extLst>
              </a:tr>
            </a:tbl>
          </a:graphicData>
        </a:graphic>
      </p:graphicFrame>
    </p:spTree>
    <p:extLst>
      <p:ext uri="{BB962C8B-B14F-4D97-AF65-F5344CB8AC3E}">
        <p14:creationId xmlns:p14="http://schemas.microsoft.com/office/powerpoint/2010/main" val="1904107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94E54-7E55-4BE4-9639-7774E51BC987}"/>
              </a:ext>
            </a:extLst>
          </p:cNvPr>
          <p:cNvSpPr>
            <a:spLocks noGrp="1"/>
          </p:cNvSpPr>
          <p:nvPr>
            <p:ph type="title"/>
          </p:nvPr>
        </p:nvSpPr>
        <p:spPr/>
        <p:txBody>
          <a:bodyPr/>
          <a:lstStyle/>
          <a:p>
            <a:r>
              <a:rPr lang="pt-BR" dirty="0"/>
              <a:t>Plano de teste – Configuração Loja - Livro</a:t>
            </a:r>
          </a:p>
        </p:txBody>
      </p:sp>
      <p:graphicFrame>
        <p:nvGraphicFramePr>
          <p:cNvPr id="4" name="Espaço Reservado para Conteúdo 3">
            <a:extLst>
              <a:ext uri="{FF2B5EF4-FFF2-40B4-BE49-F238E27FC236}">
                <a16:creationId xmlns:a16="http://schemas.microsoft.com/office/drawing/2014/main" id="{F6235372-E6FC-4111-B768-6644F7453919}"/>
              </a:ext>
            </a:extLst>
          </p:cNvPr>
          <p:cNvGraphicFramePr>
            <a:graphicFrameLocks noGrp="1"/>
          </p:cNvGraphicFramePr>
          <p:nvPr>
            <p:ph idx="1"/>
            <p:extLst>
              <p:ext uri="{D42A27DB-BD31-4B8C-83A1-F6EECF244321}">
                <p14:modId xmlns:p14="http://schemas.microsoft.com/office/powerpoint/2010/main" val="431718101"/>
              </p:ext>
            </p:extLst>
          </p:nvPr>
        </p:nvGraphicFramePr>
        <p:xfrm>
          <a:off x="838201" y="1825624"/>
          <a:ext cx="3990473" cy="4529175"/>
        </p:xfrm>
        <a:graphic>
          <a:graphicData uri="http://schemas.openxmlformats.org/drawingml/2006/table">
            <a:tbl>
              <a:tblPr firstRow="1" bandRow="1">
                <a:tableStyleId>{5C22544A-7EE6-4342-B048-85BDC9FD1C3A}</a:tableStyleId>
              </a:tblPr>
              <a:tblGrid>
                <a:gridCol w="200153">
                  <a:extLst>
                    <a:ext uri="{9D8B030D-6E8A-4147-A177-3AD203B41FA5}">
                      <a16:colId xmlns:a16="http://schemas.microsoft.com/office/drawing/2014/main" val="142907632"/>
                    </a:ext>
                  </a:extLst>
                </a:gridCol>
                <a:gridCol w="1062418">
                  <a:extLst>
                    <a:ext uri="{9D8B030D-6E8A-4147-A177-3AD203B41FA5}">
                      <a16:colId xmlns:a16="http://schemas.microsoft.com/office/drawing/2014/main" val="3490926348"/>
                    </a:ext>
                  </a:extLst>
                </a:gridCol>
                <a:gridCol w="2727902">
                  <a:extLst>
                    <a:ext uri="{9D8B030D-6E8A-4147-A177-3AD203B41FA5}">
                      <a16:colId xmlns:a16="http://schemas.microsoft.com/office/drawing/2014/main" val="1611882286"/>
                    </a:ext>
                  </a:extLst>
                </a:gridCol>
              </a:tblGrid>
              <a:tr h="152697">
                <a:tc>
                  <a:txBody>
                    <a:bodyPr/>
                    <a:lstStyle/>
                    <a:p>
                      <a:pPr>
                        <a:lnSpc>
                          <a:spcPct val="115000"/>
                        </a:lnSpc>
                        <a:spcAft>
                          <a:spcPts val="1000"/>
                        </a:spcAft>
                      </a:pPr>
                      <a:r>
                        <a:rPr lang="pt-BR" sz="900">
                          <a:effectLst/>
                        </a:rPr>
                        <a:t> </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gridSpan="2">
                  <a:txBody>
                    <a:bodyPr/>
                    <a:lstStyle/>
                    <a:p>
                      <a:pPr>
                        <a:lnSpc>
                          <a:spcPct val="115000"/>
                        </a:lnSpc>
                        <a:spcAft>
                          <a:spcPts val="1000"/>
                        </a:spcAft>
                      </a:pPr>
                      <a:r>
                        <a:rPr lang="pt-BR" sz="900">
                          <a:effectLst/>
                        </a:rPr>
                        <a:t>SORAIVA_ CONFIGURACAO _004: Cadastro de livro.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hMerge="1">
                  <a:txBody>
                    <a:bodyPr/>
                    <a:lstStyle/>
                    <a:p>
                      <a:endParaRPr lang="pt-BR"/>
                    </a:p>
                  </a:txBody>
                  <a:tcPr/>
                </a:tc>
                <a:extLst>
                  <a:ext uri="{0D108BD9-81ED-4DB2-BD59-A6C34878D82A}">
                    <a16:rowId xmlns:a16="http://schemas.microsoft.com/office/drawing/2014/main" val="2773784231"/>
                  </a:ext>
                </a:extLst>
              </a:tr>
              <a:tr h="271962">
                <a:tc gridSpan="3">
                  <a:txBody>
                    <a:bodyPr/>
                    <a:lstStyle/>
                    <a:p>
                      <a:pPr>
                        <a:lnSpc>
                          <a:spcPct val="115000"/>
                        </a:lnSpc>
                        <a:spcAft>
                          <a:spcPts val="1000"/>
                        </a:spcAft>
                      </a:pPr>
                      <a:r>
                        <a:rPr lang="pt-BR" sz="900">
                          <a:effectLst/>
                        </a:rPr>
                        <a:t>Objetivo: O teste deve acessar a tela de configuração da loja e cadastrar um novo livro.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544590764"/>
                  </a:ext>
                </a:extLst>
              </a:tr>
              <a:tr h="746981">
                <a:tc gridSpan="3">
                  <a:txBody>
                    <a:bodyPr/>
                    <a:lstStyle/>
                    <a:p>
                      <a:pPr>
                        <a:lnSpc>
                          <a:spcPct val="115000"/>
                        </a:lnSpc>
                        <a:spcAft>
                          <a:spcPts val="1000"/>
                        </a:spcAft>
                      </a:pPr>
                      <a:r>
                        <a:rPr lang="pt-BR" sz="900" dirty="0">
                          <a:effectLst/>
                        </a:rPr>
                        <a:t>Precondição:</a:t>
                      </a:r>
                    </a:p>
                    <a:p>
                      <a:pPr marL="342900" lvl="0" indent="-342900" algn="just">
                        <a:lnSpc>
                          <a:spcPct val="115000"/>
                        </a:lnSpc>
                        <a:buFont typeface="+mj-lt"/>
                        <a:buAutoNum type="arabicPeriod"/>
                      </a:pPr>
                      <a:r>
                        <a:rPr lang="pt-BR" sz="900" dirty="0">
                          <a:effectLst/>
                        </a:rPr>
                        <a:t>Site do </a:t>
                      </a:r>
                      <a:r>
                        <a:rPr lang="pt-BR" sz="900" dirty="0" err="1">
                          <a:effectLst/>
                        </a:rPr>
                        <a:t>SóRaiva</a:t>
                      </a:r>
                      <a:r>
                        <a:rPr lang="pt-BR" sz="900" dirty="0">
                          <a:effectLst/>
                        </a:rPr>
                        <a:t> aberto.</a:t>
                      </a:r>
                      <a:endParaRPr lang="pt-BR" sz="1000" dirty="0">
                        <a:effectLst/>
                      </a:endParaRPr>
                    </a:p>
                    <a:p>
                      <a:pPr marL="342900" lvl="0" indent="-342900" algn="just">
                        <a:lnSpc>
                          <a:spcPct val="115000"/>
                        </a:lnSpc>
                        <a:buFont typeface="+mj-lt"/>
                        <a:buAutoNum type="arabicPeriod"/>
                      </a:pPr>
                      <a:r>
                        <a:rPr lang="pt-BR" sz="900" dirty="0">
                          <a:effectLst/>
                        </a:rPr>
                        <a:t>Administrador logado.</a:t>
                      </a:r>
                      <a:endParaRPr lang="pt-BR" sz="1000" dirty="0">
                        <a:effectLst/>
                      </a:endParaRPr>
                    </a:p>
                    <a:p>
                      <a:pPr marL="457200" algn="just">
                        <a:lnSpc>
                          <a:spcPct val="115000"/>
                        </a:lnSpc>
                        <a:spcAft>
                          <a:spcPts val="1000"/>
                        </a:spcAft>
                      </a:pPr>
                      <a:r>
                        <a:rPr lang="pt-BR" sz="900" dirty="0">
                          <a:effectLst/>
                        </a:rPr>
                        <a:t> </a:t>
                      </a:r>
                      <a:endParaRPr lang="pt-BR"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047" marR="58047"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346192932"/>
                  </a:ext>
                </a:extLst>
              </a:tr>
              <a:tr h="152697">
                <a:tc>
                  <a:txBody>
                    <a:bodyPr/>
                    <a:lstStyle/>
                    <a:p>
                      <a:pPr>
                        <a:lnSpc>
                          <a:spcPct val="115000"/>
                        </a:lnSpc>
                        <a:spcAft>
                          <a:spcPts val="1000"/>
                        </a:spcAft>
                      </a:pPr>
                      <a:r>
                        <a:rPr lang="pt-BR" sz="900">
                          <a:effectLst/>
                        </a:rPr>
                        <a:t>#</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Passos: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Resultados Esperados: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836955355"/>
                  </a:ext>
                </a:extLst>
              </a:tr>
              <a:tr h="479051">
                <a:tc>
                  <a:txBody>
                    <a:bodyPr/>
                    <a:lstStyle/>
                    <a:p>
                      <a:pPr>
                        <a:lnSpc>
                          <a:spcPct val="115000"/>
                        </a:lnSpc>
                        <a:spcAft>
                          <a:spcPts val="1000"/>
                        </a:spcAft>
                      </a:pPr>
                      <a:r>
                        <a:rPr lang="pt-BR" sz="900">
                          <a:effectLst/>
                        </a:rPr>
                        <a:t>1</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Clica em “Configuração da loja” no menu superior.</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É esperado que a tela de configuração seja aberta.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2200550825"/>
                  </a:ext>
                </a:extLst>
              </a:tr>
              <a:tr h="315874">
                <a:tc>
                  <a:txBody>
                    <a:bodyPr/>
                    <a:lstStyle/>
                    <a:p>
                      <a:pPr>
                        <a:lnSpc>
                          <a:spcPct val="115000"/>
                        </a:lnSpc>
                        <a:spcAft>
                          <a:spcPts val="1000"/>
                        </a:spcAft>
                      </a:pPr>
                      <a:r>
                        <a:rPr lang="pt-BR" sz="900">
                          <a:effectLst/>
                        </a:rPr>
                        <a:t>2</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Clica em “Livros” no menu lateral.</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É esperado que a listagem de livros seja exibida.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3346114779"/>
                  </a:ext>
                </a:extLst>
              </a:tr>
              <a:tr h="315874">
                <a:tc>
                  <a:txBody>
                    <a:bodyPr/>
                    <a:lstStyle/>
                    <a:p>
                      <a:pPr>
                        <a:lnSpc>
                          <a:spcPct val="115000"/>
                        </a:lnSpc>
                        <a:spcAft>
                          <a:spcPts val="1000"/>
                        </a:spcAft>
                      </a:pPr>
                      <a:r>
                        <a:rPr lang="pt-BR" sz="900">
                          <a:effectLst/>
                        </a:rPr>
                        <a:t>3</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Clica em “Cadastrar livro”.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É esperado que o formulário de cadastro de livros seja exibido.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3145274799"/>
                  </a:ext>
                </a:extLst>
              </a:tr>
              <a:tr h="479051">
                <a:tc>
                  <a:txBody>
                    <a:bodyPr/>
                    <a:lstStyle/>
                    <a:p>
                      <a:pPr>
                        <a:lnSpc>
                          <a:spcPct val="115000"/>
                        </a:lnSpc>
                        <a:spcAft>
                          <a:spcPts val="1000"/>
                        </a:spcAft>
                      </a:pPr>
                      <a:r>
                        <a:rPr lang="pt-BR" sz="900">
                          <a:effectLst/>
                        </a:rPr>
                        <a:t>4</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Insere o título do livro no campo correspondente.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É esperado que o input tenha o texto “Dois Mundos, Um Herói - Uma Aventura Não Oficial de Minecraft”.</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541893265"/>
                  </a:ext>
                </a:extLst>
              </a:tr>
              <a:tr h="479051">
                <a:tc>
                  <a:txBody>
                    <a:bodyPr/>
                    <a:lstStyle/>
                    <a:p>
                      <a:pPr>
                        <a:lnSpc>
                          <a:spcPct val="115000"/>
                        </a:lnSpc>
                        <a:spcAft>
                          <a:spcPts val="1000"/>
                        </a:spcAft>
                      </a:pPr>
                      <a:r>
                        <a:rPr lang="pt-BR" sz="900">
                          <a:effectLst/>
                        </a:rPr>
                        <a:t>6</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Insere o autor do livro no campo correspondente.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É esperado que o input tenha o texto “Rezendeevil”.</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2888473326"/>
                  </a:ext>
                </a:extLst>
              </a:tr>
              <a:tr h="479051">
                <a:tc>
                  <a:txBody>
                    <a:bodyPr/>
                    <a:lstStyle/>
                    <a:p>
                      <a:pPr>
                        <a:lnSpc>
                          <a:spcPct val="115000"/>
                        </a:lnSpc>
                        <a:spcAft>
                          <a:spcPts val="1000"/>
                        </a:spcAft>
                      </a:pPr>
                      <a:r>
                        <a:rPr lang="pt-BR" sz="900">
                          <a:effectLst/>
                        </a:rPr>
                        <a:t>7</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Insere a editora do livro no campo correspondente.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É esperado que o campo tenha o texto “Suma De Letras”.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3808824717"/>
                  </a:ext>
                </a:extLst>
              </a:tr>
              <a:tr h="479051">
                <a:tc>
                  <a:txBody>
                    <a:bodyPr/>
                    <a:lstStyle/>
                    <a:p>
                      <a:pPr>
                        <a:lnSpc>
                          <a:spcPct val="115000"/>
                        </a:lnSpc>
                        <a:spcAft>
                          <a:spcPts val="1000"/>
                        </a:spcAft>
                      </a:pPr>
                      <a:r>
                        <a:rPr lang="pt-BR" sz="900">
                          <a:effectLst/>
                        </a:rPr>
                        <a:t>8</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a:effectLst/>
                        </a:rPr>
                        <a:t>Insere a edição no campo correspondente.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tc>
                  <a:txBody>
                    <a:bodyPr/>
                    <a:lstStyle/>
                    <a:p>
                      <a:pPr>
                        <a:lnSpc>
                          <a:spcPct val="115000"/>
                        </a:lnSpc>
                        <a:spcAft>
                          <a:spcPts val="1000"/>
                        </a:spcAft>
                      </a:pPr>
                      <a:r>
                        <a:rPr lang="pt-BR" sz="900" dirty="0">
                          <a:effectLst/>
                        </a:rPr>
                        <a:t>É esperado que o campo tenha o número “1”.</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047" marR="58047" marT="0" marB="0"/>
                </a:tc>
                <a:extLst>
                  <a:ext uri="{0D108BD9-81ED-4DB2-BD59-A6C34878D82A}">
                    <a16:rowId xmlns:a16="http://schemas.microsoft.com/office/drawing/2014/main" val="2846887883"/>
                  </a:ext>
                </a:extLst>
              </a:tr>
            </a:tbl>
          </a:graphicData>
        </a:graphic>
      </p:graphicFrame>
      <p:graphicFrame>
        <p:nvGraphicFramePr>
          <p:cNvPr id="5" name="Tabela 4">
            <a:extLst>
              <a:ext uri="{FF2B5EF4-FFF2-40B4-BE49-F238E27FC236}">
                <a16:creationId xmlns:a16="http://schemas.microsoft.com/office/drawing/2014/main" id="{79D72B8E-A1D6-4C20-80DC-2B5EBB639827}"/>
              </a:ext>
            </a:extLst>
          </p:cNvPr>
          <p:cNvGraphicFramePr>
            <a:graphicFrameLocks noGrp="1"/>
          </p:cNvGraphicFramePr>
          <p:nvPr>
            <p:extLst>
              <p:ext uri="{D42A27DB-BD31-4B8C-83A1-F6EECF244321}">
                <p14:modId xmlns:p14="http://schemas.microsoft.com/office/powerpoint/2010/main" val="1266672742"/>
              </p:ext>
            </p:extLst>
          </p:nvPr>
        </p:nvGraphicFramePr>
        <p:xfrm>
          <a:off x="4828674" y="1825624"/>
          <a:ext cx="3416968" cy="4676971"/>
        </p:xfrm>
        <a:graphic>
          <a:graphicData uri="http://schemas.openxmlformats.org/drawingml/2006/table">
            <a:tbl>
              <a:tblPr bandRow="1">
                <a:tableStyleId>{21E4AEA4-8DFA-4A89-87EB-49C32662AFE0}</a:tableStyleId>
              </a:tblPr>
              <a:tblGrid>
                <a:gridCol w="264694">
                  <a:extLst>
                    <a:ext uri="{9D8B030D-6E8A-4147-A177-3AD203B41FA5}">
                      <a16:colId xmlns:a16="http://schemas.microsoft.com/office/drawing/2014/main" val="3756002439"/>
                    </a:ext>
                  </a:extLst>
                </a:gridCol>
                <a:gridCol w="994611">
                  <a:extLst>
                    <a:ext uri="{9D8B030D-6E8A-4147-A177-3AD203B41FA5}">
                      <a16:colId xmlns:a16="http://schemas.microsoft.com/office/drawing/2014/main" val="2026654356"/>
                    </a:ext>
                  </a:extLst>
                </a:gridCol>
                <a:gridCol w="2157663">
                  <a:extLst>
                    <a:ext uri="{9D8B030D-6E8A-4147-A177-3AD203B41FA5}">
                      <a16:colId xmlns:a16="http://schemas.microsoft.com/office/drawing/2014/main" val="3387074704"/>
                    </a:ext>
                  </a:extLst>
                </a:gridCol>
              </a:tblGrid>
              <a:tr h="395576">
                <a:tc>
                  <a:txBody>
                    <a:bodyPr/>
                    <a:lstStyle/>
                    <a:p>
                      <a:pPr>
                        <a:lnSpc>
                          <a:spcPct val="115000"/>
                        </a:lnSpc>
                        <a:spcAft>
                          <a:spcPts val="1000"/>
                        </a:spcAft>
                      </a:pPr>
                      <a:r>
                        <a:rPr lang="pt-BR" sz="800">
                          <a:effectLst/>
                        </a:rPr>
                        <a:t>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dirty="0">
                          <a:effectLst/>
                        </a:rPr>
                        <a:t>Insere o </a:t>
                      </a:r>
                      <a:r>
                        <a:rPr lang="pt-BR" sz="800" dirty="0" err="1">
                          <a:effectLst/>
                        </a:rPr>
                        <a:t>isbn</a:t>
                      </a:r>
                      <a:r>
                        <a:rPr lang="pt-BR" sz="800" dirty="0">
                          <a:effectLst/>
                        </a:rPr>
                        <a:t> do livro no campo correspondente.</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dirty="0">
                          <a:effectLst/>
                        </a:rPr>
                        <a:t>O campo é esperado que contenha o texto “9788581053127”.</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3766121641"/>
                  </a:ext>
                </a:extLst>
              </a:tr>
              <a:tr h="395576">
                <a:tc>
                  <a:txBody>
                    <a:bodyPr/>
                    <a:lstStyle/>
                    <a:p>
                      <a:pPr>
                        <a:lnSpc>
                          <a:spcPct val="115000"/>
                        </a:lnSpc>
                        <a:spcAft>
                          <a:spcPts val="1000"/>
                        </a:spcAft>
                      </a:pPr>
                      <a:r>
                        <a:rPr lang="pt-BR" sz="800">
                          <a:effectLst/>
                        </a:rPr>
                        <a:t>10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Insere o número de páginas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campo tenha o texto “102”.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2607570101"/>
                  </a:ext>
                </a:extLst>
              </a:tr>
              <a:tr h="395576">
                <a:tc>
                  <a:txBody>
                    <a:bodyPr/>
                    <a:lstStyle/>
                    <a:p>
                      <a:pPr>
                        <a:lnSpc>
                          <a:spcPct val="115000"/>
                        </a:lnSpc>
                        <a:spcAft>
                          <a:spcPts val="1000"/>
                        </a:spcAft>
                      </a:pPr>
                      <a:r>
                        <a:rPr lang="pt-BR" sz="800">
                          <a:effectLst/>
                        </a:rPr>
                        <a:t>11</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Insere o comprimento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campo tenha o texto “10”.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2239881303"/>
                  </a:ext>
                </a:extLst>
              </a:tr>
              <a:tr h="395576">
                <a:tc>
                  <a:txBody>
                    <a:bodyPr/>
                    <a:lstStyle/>
                    <a:p>
                      <a:pPr>
                        <a:lnSpc>
                          <a:spcPct val="115000"/>
                        </a:lnSpc>
                        <a:spcAft>
                          <a:spcPts val="1000"/>
                        </a:spcAft>
                      </a:pPr>
                      <a:r>
                        <a:rPr lang="pt-BR" sz="800">
                          <a:effectLst/>
                        </a:rPr>
                        <a:t>12</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Insere a altura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campo tenha o texto “15”.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168205969"/>
                  </a:ext>
                </a:extLst>
              </a:tr>
              <a:tr h="395576">
                <a:tc>
                  <a:txBody>
                    <a:bodyPr/>
                    <a:lstStyle/>
                    <a:p>
                      <a:pPr>
                        <a:lnSpc>
                          <a:spcPct val="115000"/>
                        </a:lnSpc>
                        <a:spcAft>
                          <a:spcPts val="1000"/>
                        </a:spcAft>
                      </a:pPr>
                      <a:r>
                        <a:rPr lang="pt-BR" sz="800">
                          <a:effectLst/>
                        </a:rPr>
                        <a:t>13</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Insere a largura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campo tenha o texto “5”.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1414966656"/>
                  </a:ext>
                </a:extLst>
              </a:tr>
              <a:tr h="395576">
                <a:tc>
                  <a:txBody>
                    <a:bodyPr/>
                    <a:lstStyle/>
                    <a:p>
                      <a:pPr>
                        <a:lnSpc>
                          <a:spcPct val="115000"/>
                        </a:lnSpc>
                        <a:spcAft>
                          <a:spcPts val="1000"/>
                        </a:spcAft>
                      </a:pPr>
                      <a:r>
                        <a:rPr lang="pt-BR" sz="800">
                          <a:effectLst/>
                        </a:rPr>
                        <a:t>14</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Insere o preço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campo tenha o texto “140”.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3146291303"/>
                  </a:ext>
                </a:extLst>
              </a:tr>
              <a:tr h="395576">
                <a:tc>
                  <a:txBody>
                    <a:bodyPr/>
                    <a:lstStyle/>
                    <a:p>
                      <a:pPr>
                        <a:lnSpc>
                          <a:spcPct val="115000"/>
                        </a:lnSpc>
                        <a:spcAft>
                          <a:spcPts val="1000"/>
                        </a:spcAft>
                      </a:pPr>
                      <a:r>
                        <a:rPr lang="pt-BR" sz="800">
                          <a:effectLst/>
                        </a:rPr>
                        <a:t>15</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Insere a sinopse no campo correspondente.</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campo tenha a sinopse do livro.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950808349"/>
                  </a:ext>
                </a:extLst>
              </a:tr>
              <a:tr h="395576">
                <a:tc>
                  <a:txBody>
                    <a:bodyPr/>
                    <a:lstStyle/>
                    <a:p>
                      <a:pPr>
                        <a:lnSpc>
                          <a:spcPct val="115000"/>
                        </a:lnSpc>
                        <a:spcAft>
                          <a:spcPts val="1000"/>
                        </a:spcAft>
                      </a:pPr>
                      <a:r>
                        <a:rPr lang="pt-BR" sz="800">
                          <a:effectLst/>
                        </a:rPr>
                        <a:t>16</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Clica na margem de lucro adequada para o livro.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a margem de lucro seleciona seja “Clássicos (Margem de 300%)”.</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388616214"/>
                  </a:ext>
                </a:extLst>
              </a:tr>
              <a:tr h="395576">
                <a:tc>
                  <a:txBody>
                    <a:bodyPr/>
                    <a:lstStyle/>
                    <a:p>
                      <a:pPr>
                        <a:lnSpc>
                          <a:spcPct val="115000"/>
                        </a:lnSpc>
                        <a:spcAft>
                          <a:spcPts val="1000"/>
                        </a:spcAft>
                      </a:pPr>
                      <a:r>
                        <a:rPr lang="pt-BR" sz="800">
                          <a:effectLst/>
                        </a:rPr>
                        <a:t>17</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Clica em Browse para abrir a tela de upload de arquivo.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a tela de seleção de arquivos do Windows seja aberta.</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1869349890"/>
                  </a:ext>
                </a:extLst>
              </a:tr>
              <a:tr h="530320">
                <a:tc>
                  <a:txBody>
                    <a:bodyPr/>
                    <a:lstStyle/>
                    <a:p>
                      <a:pPr>
                        <a:lnSpc>
                          <a:spcPct val="115000"/>
                        </a:lnSpc>
                        <a:spcAft>
                          <a:spcPts val="1000"/>
                        </a:spcAft>
                      </a:pPr>
                      <a:r>
                        <a:rPr lang="pt-BR" sz="800">
                          <a:effectLst/>
                        </a:rPr>
                        <a:t>18</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Escreve o caminho da imagem da capa do livro no input de upload.</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É esperado que o caminho completo da imagem dentro do sistema operacional seja escrito no input “Edit1” da tela de seleção.</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2819756926"/>
                  </a:ext>
                </a:extLst>
              </a:tr>
              <a:tr h="260833">
                <a:tc>
                  <a:txBody>
                    <a:bodyPr/>
                    <a:lstStyle/>
                    <a:p>
                      <a:pPr>
                        <a:lnSpc>
                          <a:spcPct val="115000"/>
                        </a:lnSpc>
                        <a:spcAft>
                          <a:spcPts val="1000"/>
                        </a:spcAft>
                      </a:pPr>
                      <a:r>
                        <a:rPr lang="pt-BR" sz="800">
                          <a:effectLst/>
                        </a:rPr>
                        <a:t>19</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a:effectLst/>
                        </a:rPr>
                        <a:t>Clica em selecionar na janela de upload.</a:t>
                      </a:r>
                      <a:endParaRPr lang="pt-BR" sz="80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tc>
                  <a:txBody>
                    <a:bodyPr/>
                    <a:lstStyle/>
                    <a:p>
                      <a:pPr>
                        <a:lnSpc>
                          <a:spcPct val="115000"/>
                        </a:lnSpc>
                        <a:spcAft>
                          <a:spcPts val="1000"/>
                        </a:spcAft>
                      </a:pPr>
                      <a:r>
                        <a:rPr lang="pt-BR" sz="800" dirty="0">
                          <a:effectLst/>
                        </a:rPr>
                        <a:t>É esperado que o arquivo esteja no formulário de cadastro.</a:t>
                      </a:r>
                      <a:endParaRPr lang="pt-B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932" marR="47932" marT="0" marB="0"/>
                </a:tc>
                <a:extLst>
                  <a:ext uri="{0D108BD9-81ED-4DB2-BD59-A6C34878D82A}">
                    <a16:rowId xmlns:a16="http://schemas.microsoft.com/office/drawing/2014/main" val="2163878180"/>
                  </a:ext>
                </a:extLst>
              </a:tr>
            </a:tbl>
          </a:graphicData>
        </a:graphic>
      </p:graphicFrame>
      <p:graphicFrame>
        <p:nvGraphicFramePr>
          <p:cNvPr id="6" name="Tabela 5">
            <a:extLst>
              <a:ext uri="{FF2B5EF4-FFF2-40B4-BE49-F238E27FC236}">
                <a16:creationId xmlns:a16="http://schemas.microsoft.com/office/drawing/2014/main" id="{285BA74F-9213-4D53-9C52-2FD5E9BBE44F}"/>
              </a:ext>
            </a:extLst>
          </p:cNvPr>
          <p:cNvGraphicFramePr>
            <a:graphicFrameLocks noGrp="1"/>
          </p:cNvGraphicFramePr>
          <p:nvPr>
            <p:extLst>
              <p:ext uri="{D42A27DB-BD31-4B8C-83A1-F6EECF244321}">
                <p14:modId xmlns:p14="http://schemas.microsoft.com/office/powerpoint/2010/main" val="3031764817"/>
              </p:ext>
            </p:extLst>
          </p:nvPr>
        </p:nvGraphicFramePr>
        <p:xfrm>
          <a:off x="8201526" y="1825624"/>
          <a:ext cx="3990474" cy="3675507"/>
        </p:xfrm>
        <a:graphic>
          <a:graphicData uri="http://schemas.openxmlformats.org/drawingml/2006/table">
            <a:tbl>
              <a:tblPr bandRow="1">
                <a:tableStyleId>{5C22544A-7EE6-4342-B048-85BDC9FD1C3A}</a:tableStyleId>
              </a:tblPr>
              <a:tblGrid>
                <a:gridCol w="303279">
                  <a:extLst>
                    <a:ext uri="{9D8B030D-6E8A-4147-A177-3AD203B41FA5}">
                      <a16:colId xmlns:a16="http://schemas.microsoft.com/office/drawing/2014/main" val="4036482724"/>
                    </a:ext>
                  </a:extLst>
                </a:gridCol>
                <a:gridCol w="959293">
                  <a:extLst>
                    <a:ext uri="{9D8B030D-6E8A-4147-A177-3AD203B41FA5}">
                      <a16:colId xmlns:a16="http://schemas.microsoft.com/office/drawing/2014/main" val="4162440825"/>
                    </a:ext>
                  </a:extLst>
                </a:gridCol>
                <a:gridCol w="2727902">
                  <a:extLst>
                    <a:ext uri="{9D8B030D-6E8A-4147-A177-3AD203B41FA5}">
                      <a16:colId xmlns:a16="http://schemas.microsoft.com/office/drawing/2014/main" val="789527649"/>
                    </a:ext>
                  </a:extLst>
                </a:gridCol>
              </a:tblGrid>
              <a:tr h="163830">
                <a:tc>
                  <a:txBody>
                    <a:bodyPr/>
                    <a:lstStyle/>
                    <a:p>
                      <a:pPr>
                        <a:lnSpc>
                          <a:spcPct val="115000"/>
                        </a:lnSpc>
                        <a:spcAft>
                          <a:spcPts val="1000"/>
                        </a:spcAft>
                      </a:pPr>
                      <a:r>
                        <a:rPr lang="pt-BR" sz="1100">
                          <a:effectLst/>
                        </a:rPr>
                        <a:t>20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dirty="0">
                          <a:effectLst/>
                        </a:rPr>
                        <a:t>Insere a data de lançamento no campo correspondente.</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o input contenha a data “agosto de 2015”.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4541610"/>
                  </a:ext>
                </a:extLst>
              </a:tr>
              <a:tr h="163830">
                <a:tc>
                  <a:txBody>
                    <a:bodyPr/>
                    <a:lstStyle/>
                    <a:p>
                      <a:pPr>
                        <a:lnSpc>
                          <a:spcPct val="115000"/>
                        </a:lnSpc>
                        <a:spcAft>
                          <a:spcPts val="1000"/>
                        </a:spcAft>
                      </a:pPr>
                      <a:r>
                        <a:rPr lang="pt-BR" sz="1100">
                          <a:effectLst/>
                        </a:rPr>
                        <a:t>21</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dirty="0">
                          <a:effectLst/>
                        </a:rPr>
                        <a:t>Seleciona a categoria do livro.</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a categoria selecionada seja “Fantasia”.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1138073"/>
                  </a:ext>
                </a:extLst>
              </a:tr>
              <a:tr h="163830">
                <a:tc>
                  <a:txBody>
                    <a:bodyPr/>
                    <a:lstStyle/>
                    <a:p>
                      <a:pPr>
                        <a:lnSpc>
                          <a:spcPct val="115000"/>
                        </a:lnSpc>
                        <a:spcAft>
                          <a:spcPts val="1000"/>
                        </a:spcAft>
                      </a:pPr>
                      <a:r>
                        <a:rPr lang="pt-BR" sz="1100">
                          <a:effectLst/>
                        </a:rPr>
                        <a:t>22</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Clica em adicionar.</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pt-BR" sz="1100">
                          <a:effectLst/>
                        </a:rPr>
                        <a:t>É esperado que o livro seja cadastrado no sistema.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557690"/>
                  </a:ext>
                </a:extLst>
              </a:tr>
              <a:tr h="794385">
                <a:tc gridSpan="2">
                  <a:txBody>
                    <a:bodyPr/>
                    <a:lstStyle/>
                    <a:p>
                      <a:pPr>
                        <a:lnSpc>
                          <a:spcPct val="115000"/>
                        </a:lnSpc>
                        <a:spcAft>
                          <a:spcPts val="1000"/>
                        </a:spcAft>
                      </a:pPr>
                      <a:r>
                        <a:rPr lang="pt-BR" sz="1100">
                          <a:effectLst/>
                        </a:rPr>
                        <a:t>Referência:</a:t>
                      </a:r>
                      <a:endParaRPr lang="pt-BR"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a:txBody>
                    <a:bodyPr/>
                    <a:lstStyle/>
                    <a:p>
                      <a:pPr>
                        <a:lnSpc>
                          <a:spcPct val="115000"/>
                        </a:lnSpc>
                        <a:spcAft>
                          <a:spcPts val="1000"/>
                        </a:spcAft>
                      </a:pPr>
                      <a:r>
                        <a:rPr lang="pt-BR" sz="1100">
                          <a:effectLst/>
                        </a:rPr>
                        <a:t>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1101752"/>
                  </a:ext>
                </a:extLst>
              </a:tr>
              <a:tr h="794385">
                <a:tc gridSpan="2">
                  <a:txBody>
                    <a:bodyPr/>
                    <a:lstStyle/>
                    <a:p>
                      <a:pPr>
                        <a:lnSpc>
                          <a:spcPct val="115000"/>
                        </a:lnSpc>
                        <a:spcAft>
                          <a:spcPts val="1000"/>
                        </a:spcAft>
                      </a:pPr>
                      <a:r>
                        <a:rPr lang="pt-BR" sz="1100">
                          <a:effectLst/>
                        </a:rPr>
                        <a:t>Observação:</a:t>
                      </a:r>
                      <a:endParaRPr lang="pt-BR"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pt-BR"/>
                    </a:p>
                  </a:txBody>
                  <a:tcPr/>
                </a:tc>
                <a:tc>
                  <a:txBody>
                    <a:bodyPr/>
                    <a:lstStyle/>
                    <a:p>
                      <a:pPr>
                        <a:lnSpc>
                          <a:spcPct val="115000"/>
                        </a:lnSpc>
                        <a:spcAft>
                          <a:spcPts val="1000"/>
                        </a:spcAft>
                      </a:pPr>
                      <a:r>
                        <a:rPr lang="pt-BR" sz="1100" dirty="0">
                          <a:effectLst/>
                        </a:rPr>
                        <a:t> </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6369435"/>
                  </a:ext>
                </a:extLst>
              </a:tr>
            </a:tbl>
          </a:graphicData>
        </a:graphic>
      </p:graphicFrame>
    </p:spTree>
    <p:extLst>
      <p:ext uri="{BB962C8B-B14F-4D97-AF65-F5344CB8AC3E}">
        <p14:creationId xmlns:p14="http://schemas.microsoft.com/office/powerpoint/2010/main" val="1818472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B0CEF-B082-45A8-8FB2-7B8E6C69441F}"/>
              </a:ext>
            </a:extLst>
          </p:cNvPr>
          <p:cNvSpPr>
            <a:spLocks noGrp="1"/>
          </p:cNvSpPr>
          <p:nvPr>
            <p:ph type="title"/>
          </p:nvPr>
        </p:nvSpPr>
        <p:spPr/>
        <p:txBody>
          <a:bodyPr/>
          <a:lstStyle/>
          <a:p>
            <a:r>
              <a:rPr lang="pt-BR" dirty="0"/>
              <a:t>Telas finais – Home (Condução)</a:t>
            </a:r>
          </a:p>
        </p:txBody>
      </p:sp>
      <p:pic>
        <p:nvPicPr>
          <p:cNvPr id="6" name="Espaço Reservado para Conteúdo 5">
            <a:extLst>
              <a:ext uri="{FF2B5EF4-FFF2-40B4-BE49-F238E27FC236}">
                <a16:creationId xmlns:a16="http://schemas.microsoft.com/office/drawing/2014/main" id="{4F408EB7-F801-4C5C-99B7-62CBB60CCA96}"/>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D8F4B979-6E46-4269-96A6-CB0F21DB92FC}"/>
              </a:ext>
            </a:extLst>
          </p:cNvPr>
          <p:cNvSpPr>
            <a:spLocks noGrp="1"/>
          </p:cNvSpPr>
          <p:nvPr>
            <p:ph sz="half" idx="2"/>
          </p:nvPr>
        </p:nvSpPr>
        <p:spPr/>
        <p:txBody>
          <a:bodyPr/>
          <a:lstStyle/>
          <a:p>
            <a:r>
              <a:rPr lang="pt-BR" dirty="0"/>
              <a:t>Tela Home do sistema.</a:t>
            </a:r>
          </a:p>
        </p:txBody>
      </p:sp>
    </p:spTree>
    <p:extLst>
      <p:ext uri="{BB962C8B-B14F-4D97-AF65-F5344CB8AC3E}">
        <p14:creationId xmlns:p14="http://schemas.microsoft.com/office/powerpoint/2010/main" val="567049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F00793-EDD9-4123-A799-E1FCAD100CC5}"/>
              </a:ext>
            </a:extLst>
          </p:cNvPr>
          <p:cNvSpPr>
            <a:spLocks noGrp="1"/>
          </p:cNvSpPr>
          <p:nvPr>
            <p:ph type="title"/>
          </p:nvPr>
        </p:nvSpPr>
        <p:spPr/>
        <p:txBody>
          <a:bodyPr/>
          <a:lstStyle/>
          <a:p>
            <a:r>
              <a:rPr lang="pt-BR" dirty="0"/>
              <a:t>Telas finais – Registro (Condução)</a:t>
            </a:r>
          </a:p>
        </p:txBody>
      </p:sp>
      <p:pic>
        <p:nvPicPr>
          <p:cNvPr id="6" name="Espaço Reservado para Conteúdo 5">
            <a:extLst>
              <a:ext uri="{FF2B5EF4-FFF2-40B4-BE49-F238E27FC236}">
                <a16:creationId xmlns:a16="http://schemas.microsoft.com/office/drawing/2014/main" id="{9091774F-17D7-4E5B-B101-7BAC12374EEA}"/>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F43456E6-37D0-4EAB-8CA5-270C0601B2EB}"/>
              </a:ext>
            </a:extLst>
          </p:cNvPr>
          <p:cNvSpPr>
            <a:spLocks noGrp="1"/>
          </p:cNvSpPr>
          <p:nvPr>
            <p:ph sz="half" idx="2"/>
          </p:nvPr>
        </p:nvSpPr>
        <p:spPr/>
        <p:txBody>
          <a:bodyPr/>
          <a:lstStyle/>
          <a:p>
            <a:r>
              <a:rPr lang="pt-BR" dirty="0"/>
              <a:t>Tela de registro do usuário.</a:t>
            </a:r>
          </a:p>
          <a:p>
            <a:r>
              <a:rPr lang="pt-BR" dirty="0"/>
              <a:t>Usuário cadastra um endereço, um telefone e um cartão no início da conta; pode adicionar mais depois de registrado.</a:t>
            </a:r>
          </a:p>
        </p:txBody>
      </p:sp>
    </p:spTree>
    <p:extLst>
      <p:ext uri="{BB962C8B-B14F-4D97-AF65-F5344CB8AC3E}">
        <p14:creationId xmlns:p14="http://schemas.microsoft.com/office/powerpoint/2010/main" val="406386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111F6-7397-40EE-BA4F-C3FAAD1BE699}"/>
              </a:ext>
            </a:extLst>
          </p:cNvPr>
          <p:cNvSpPr>
            <a:spLocks noGrp="1"/>
          </p:cNvSpPr>
          <p:nvPr>
            <p:ph type="title"/>
          </p:nvPr>
        </p:nvSpPr>
        <p:spPr/>
        <p:txBody>
          <a:bodyPr/>
          <a:lstStyle/>
          <a:p>
            <a:r>
              <a:rPr lang="pt-BR" dirty="0"/>
              <a:t>Telas finais – Login (Condução)</a:t>
            </a:r>
          </a:p>
        </p:txBody>
      </p:sp>
      <p:pic>
        <p:nvPicPr>
          <p:cNvPr id="6" name="Espaço Reservado para Conteúdo 5">
            <a:extLst>
              <a:ext uri="{FF2B5EF4-FFF2-40B4-BE49-F238E27FC236}">
                <a16:creationId xmlns:a16="http://schemas.microsoft.com/office/drawing/2014/main" id="{FE7555DB-27BE-4F7A-B893-A57167C24090}"/>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B2EF9DCD-6817-47EE-ACF1-568CE28BAD68}"/>
              </a:ext>
            </a:extLst>
          </p:cNvPr>
          <p:cNvSpPr>
            <a:spLocks noGrp="1"/>
          </p:cNvSpPr>
          <p:nvPr>
            <p:ph sz="half" idx="2"/>
          </p:nvPr>
        </p:nvSpPr>
        <p:spPr/>
        <p:txBody>
          <a:bodyPr/>
          <a:lstStyle/>
          <a:p>
            <a:r>
              <a:rPr lang="pt-BR" dirty="0"/>
              <a:t>Tela para usuário realizar login.</a:t>
            </a:r>
          </a:p>
        </p:txBody>
      </p:sp>
    </p:spTree>
    <p:extLst>
      <p:ext uri="{BB962C8B-B14F-4D97-AF65-F5344CB8AC3E}">
        <p14:creationId xmlns:p14="http://schemas.microsoft.com/office/powerpoint/2010/main" val="3071356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900DE-A692-4120-92AA-49FEA678C77C}"/>
              </a:ext>
            </a:extLst>
          </p:cNvPr>
          <p:cNvSpPr>
            <a:spLocks noGrp="1"/>
          </p:cNvSpPr>
          <p:nvPr>
            <p:ph type="title"/>
          </p:nvPr>
        </p:nvSpPr>
        <p:spPr/>
        <p:txBody>
          <a:bodyPr/>
          <a:lstStyle/>
          <a:p>
            <a:r>
              <a:rPr lang="pt-BR" dirty="0"/>
              <a:t>Telas finais - Home de usuário logado (Condução)</a:t>
            </a:r>
          </a:p>
        </p:txBody>
      </p:sp>
      <p:pic>
        <p:nvPicPr>
          <p:cNvPr id="6" name="Espaço Reservado para Conteúdo 5">
            <a:extLst>
              <a:ext uri="{FF2B5EF4-FFF2-40B4-BE49-F238E27FC236}">
                <a16:creationId xmlns:a16="http://schemas.microsoft.com/office/drawing/2014/main" id="{5A6B1E91-9B29-4CEC-A697-E9B2D6CEEDC3}"/>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9A078A79-FBC6-4824-9C30-FC1B378B3903}"/>
              </a:ext>
            </a:extLst>
          </p:cNvPr>
          <p:cNvSpPr>
            <a:spLocks noGrp="1"/>
          </p:cNvSpPr>
          <p:nvPr>
            <p:ph sz="half" idx="2"/>
          </p:nvPr>
        </p:nvSpPr>
        <p:spPr/>
        <p:txBody>
          <a:bodyPr/>
          <a:lstStyle/>
          <a:p>
            <a:r>
              <a:rPr lang="pt-BR" dirty="0"/>
              <a:t>Tela home com usuário logado.</a:t>
            </a:r>
          </a:p>
          <a:p>
            <a:r>
              <a:rPr lang="pt-BR" dirty="0" err="1"/>
              <a:t>Navbar</a:t>
            </a:r>
            <a:r>
              <a:rPr lang="pt-BR" dirty="0"/>
              <a:t> atualizada para conter informações de conta, e, no caso de administrador/gerente de venda, botão para ir para a visão de admin.</a:t>
            </a:r>
          </a:p>
        </p:txBody>
      </p:sp>
    </p:spTree>
    <p:extLst>
      <p:ext uri="{BB962C8B-B14F-4D97-AF65-F5344CB8AC3E}">
        <p14:creationId xmlns:p14="http://schemas.microsoft.com/office/powerpoint/2010/main" val="301603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6" name="Imagem 5">
            <a:extLst>
              <a:ext uri="{FF2B5EF4-FFF2-40B4-BE49-F238E27FC236}">
                <a16:creationId xmlns:a16="http://schemas.microsoft.com/office/drawing/2014/main" id="{008683AB-D9CB-4C4D-BDF1-156D01689DD0}"/>
              </a:ext>
            </a:extLst>
          </p:cNvPr>
          <p:cNvPicPr>
            <a:picLocks noChangeAspect="1"/>
          </p:cNvPicPr>
          <p:nvPr/>
        </p:nvPicPr>
        <p:blipFill>
          <a:blip r:embed="rId2"/>
          <a:stretch>
            <a:fillRect/>
          </a:stretch>
        </p:blipFill>
        <p:spPr>
          <a:xfrm>
            <a:off x="838200" y="1625374"/>
            <a:ext cx="3911426" cy="2200177"/>
          </a:xfrm>
          <a:prstGeom prst="rect">
            <a:avLst/>
          </a:prstGeom>
        </p:spPr>
      </p:pic>
      <p:pic>
        <p:nvPicPr>
          <p:cNvPr id="8" name="Imagem 7">
            <a:extLst>
              <a:ext uri="{FF2B5EF4-FFF2-40B4-BE49-F238E27FC236}">
                <a16:creationId xmlns:a16="http://schemas.microsoft.com/office/drawing/2014/main" id="{0DD50828-CED1-4514-9895-D0140EF73598}"/>
              </a:ext>
            </a:extLst>
          </p:cNvPr>
          <p:cNvPicPr>
            <a:picLocks noChangeAspect="1"/>
          </p:cNvPicPr>
          <p:nvPr/>
        </p:nvPicPr>
        <p:blipFill>
          <a:blip r:embed="rId3"/>
          <a:stretch>
            <a:fillRect/>
          </a:stretch>
        </p:blipFill>
        <p:spPr>
          <a:xfrm>
            <a:off x="6096000" y="1625374"/>
            <a:ext cx="3911426" cy="2200177"/>
          </a:xfrm>
          <a:prstGeom prst="rect">
            <a:avLst/>
          </a:prstGeom>
        </p:spPr>
      </p:pic>
      <p:pic>
        <p:nvPicPr>
          <p:cNvPr id="10" name="Imagem 9">
            <a:extLst>
              <a:ext uri="{FF2B5EF4-FFF2-40B4-BE49-F238E27FC236}">
                <a16:creationId xmlns:a16="http://schemas.microsoft.com/office/drawing/2014/main" id="{6C841B81-6E8B-4399-9FE6-EE733684DF11}"/>
              </a:ext>
            </a:extLst>
          </p:cNvPr>
          <p:cNvPicPr>
            <a:picLocks noChangeAspect="1"/>
          </p:cNvPicPr>
          <p:nvPr/>
        </p:nvPicPr>
        <p:blipFill>
          <a:blip r:embed="rId4"/>
          <a:stretch>
            <a:fillRect/>
          </a:stretch>
        </p:blipFill>
        <p:spPr>
          <a:xfrm>
            <a:off x="838200" y="4095425"/>
            <a:ext cx="3911426" cy="2200177"/>
          </a:xfrm>
          <a:prstGeom prst="rect">
            <a:avLst/>
          </a:prstGeom>
        </p:spPr>
      </p:pic>
      <p:pic>
        <p:nvPicPr>
          <p:cNvPr id="12" name="Imagem 11">
            <a:extLst>
              <a:ext uri="{FF2B5EF4-FFF2-40B4-BE49-F238E27FC236}">
                <a16:creationId xmlns:a16="http://schemas.microsoft.com/office/drawing/2014/main" id="{FD4B7518-FDAF-44A9-8E98-E45B55594877}"/>
              </a:ext>
            </a:extLst>
          </p:cNvPr>
          <p:cNvPicPr>
            <a:picLocks noChangeAspect="1"/>
          </p:cNvPicPr>
          <p:nvPr/>
        </p:nvPicPr>
        <p:blipFill>
          <a:blip r:embed="rId5"/>
          <a:stretch>
            <a:fillRect/>
          </a:stretch>
        </p:blipFill>
        <p:spPr>
          <a:xfrm>
            <a:off x="6096000" y="4095424"/>
            <a:ext cx="3911426" cy="2200177"/>
          </a:xfrm>
          <a:prstGeom prst="rect">
            <a:avLst/>
          </a:prstGeom>
        </p:spPr>
      </p:pic>
    </p:spTree>
    <p:extLst>
      <p:ext uri="{BB962C8B-B14F-4D97-AF65-F5344CB8AC3E}">
        <p14:creationId xmlns:p14="http://schemas.microsoft.com/office/powerpoint/2010/main" val="2558124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4CAA18-F2C8-438D-ADF9-3268FECABF89}"/>
              </a:ext>
            </a:extLst>
          </p:cNvPr>
          <p:cNvSpPr>
            <a:spLocks noGrp="1"/>
          </p:cNvSpPr>
          <p:nvPr>
            <p:ph type="title"/>
          </p:nvPr>
        </p:nvSpPr>
        <p:spPr/>
        <p:txBody>
          <a:bodyPr/>
          <a:lstStyle/>
          <a:p>
            <a:r>
              <a:rPr lang="pt-BR" dirty="0"/>
              <a:t>Telas finais – Tela de Info Conta (Condução)</a:t>
            </a:r>
          </a:p>
        </p:txBody>
      </p:sp>
      <p:pic>
        <p:nvPicPr>
          <p:cNvPr id="6" name="Espaço Reservado para Conteúdo 5">
            <a:extLst>
              <a:ext uri="{FF2B5EF4-FFF2-40B4-BE49-F238E27FC236}">
                <a16:creationId xmlns:a16="http://schemas.microsoft.com/office/drawing/2014/main" id="{A664E9F3-CA7E-4F70-BA12-90D41BE5026A}"/>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7B66DF8E-9EE0-457E-B3BF-B3780DCDACEC}"/>
              </a:ext>
            </a:extLst>
          </p:cNvPr>
          <p:cNvSpPr>
            <a:spLocks noGrp="1"/>
          </p:cNvSpPr>
          <p:nvPr>
            <p:ph sz="half" idx="2"/>
          </p:nvPr>
        </p:nvSpPr>
        <p:spPr/>
        <p:txBody>
          <a:bodyPr/>
          <a:lstStyle/>
          <a:p>
            <a:r>
              <a:rPr lang="pt-BR" dirty="0"/>
              <a:t>Tela de informações da conta</a:t>
            </a:r>
          </a:p>
          <a:p>
            <a:r>
              <a:rPr lang="pt-BR" dirty="0"/>
              <a:t>Permite alteração das informações</a:t>
            </a:r>
          </a:p>
          <a:p>
            <a:r>
              <a:rPr lang="pt-BR" dirty="0"/>
              <a:t>Permite alteração da senha</a:t>
            </a:r>
          </a:p>
        </p:txBody>
      </p:sp>
      <p:pic>
        <p:nvPicPr>
          <p:cNvPr id="8" name="Imagem 7">
            <a:extLst>
              <a:ext uri="{FF2B5EF4-FFF2-40B4-BE49-F238E27FC236}">
                <a16:creationId xmlns:a16="http://schemas.microsoft.com/office/drawing/2014/main" id="{404B7FCB-9DED-49A0-A7C5-B594FC4D68BF}"/>
              </a:ext>
            </a:extLst>
          </p:cNvPr>
          <p:cNvPicPr>
            <a:picLocks noChangeAspect="1"/>
          </p:cNvPicPr>
          <p:nvPr/>
        </p:nvPicPr>
        <p:blipFill>
          <a:blip r:embed="rId3"/>
          <a:stretch>
            <a:fillRect/>
          </a:stretch>
        </p:blipFill>
        <p:spPr>
          <a:xfrm>
            <a:off x="685800" y="4544007"/>
            <a:ext cx="2677458" cy="1632955"/>
          </a:xfrm>
          <a:prstGeom prst="rect">
            <a:avLst/>
          </a:prstGeom>
        </p:spPr>
      </p:pic>
      <p:pic>
        <p:nvPicPr>
          <p:cNvPr id="10" name="Imagem 9">
            <a:extLst>
              <a:ext uri="{FF2B5EF4-FFF2-40B4-BE49-F238E27FC236}">
                <a16:creationId xmlns:a16="http://schemas.microsoft.com/office/drawing/2014/main" id="{A7D78113-C95F-4C7A-A97C-908E6D3AFC0C}"/>
              </a:ext>
            </a:extLst>
          </p:cNvPr>
          <p:cNvPicPr>
            <a:picLocks noChangeAspect="1"/>
          </p:cNvPicPr>
          <p:nvPr/>
        </p:nvPicPr>
        <p:blipFill>
          <a:blip r:embed="rId4"/>
          <a:stretch>
            <a:fillRect/>
          </a:stretch>
        </p:blipFill>
        <p:spPr>
          <a:xfrm>
            <a:off x="3515658" y="4544006"/>
            <a:ext cx="2474258" cy="1632955"/>
          </a:xfrm>
          <a:prstGeom prst="rect">
            <a:avLst/>
          </a:prstGeom>
        </p:spPr>
      </p:pic>
    </p:spTree>
    <p:extLst>
      <p:ext uri="{BB962C8B-B14F-4D97-AF65-F5344CB8AC3E}">
        <p14:creationId xmlns:p14="http://schemas.microsoft.com/office/powerpoint/2010/main" val="2229655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82FBD-5492-4219-B8CD-6826500B4DD8}"/>
              </a:ext>
            </a:extLst>
          </p:cNvPr>
          <p:cNvSpPr>
            <a:spLocks noGrp="1"/>
          </p:cNvSpPr>
          <p:nvPr>
            <p:ph type="title"/>
          </p:nvPr>
        </p:nvSpPr>
        <p:spPr/>
        <p:txBody>
          <a:bodyPr/>
          <a:lstStyle/>
          <a:p>
            <a:r>
              <a:rPr lang="pt-BR" dirty="0"/>
              <a:t>Telas finais – Info Conta, Telefones (Condução) </a:t>
            </a:r>
          </a:p>
        </p:txBody>
      </p:sp>
      <p:pic>
        <p:nvPicPr>
          <p:cNvPr id="6" name="Espaço Reservado para Conteúdo 5">
            <a:extLst>
              <a:ext uri="{FF2B5EF4-FFF2-40B4-BE49-F238E27FC236}">
                <a16:creationId xmlns:a16="http://schemas.microsoft.com/office/drawing/2014/main" id="{C027E701-F92D-4EAF-9DF5-0C6CA34BA557}"/>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B79096B2-DCC9-40C1-8983-8338F0D141FA}"/>
              </a:ext>
            </a:extLst>
          </p:cNvPr>
          <p:cNvSpPr>
            <a:spLocks noGrp="1"/>
          </p:cNvSpPr>
          <p:nvPr>
            <p:ph sz="half" idx="2"/>
          </p:nvPr>
        </p:nvSpPr>
        <p:spPr/>
        <p:txBody>
          <a:bodyPr/>
          <a:lstStyle/>
          <a:p>
            <a:r>
              <a:rPr lang="pt-BR" dirty="0"/>
              <a:t>Tela de informações dos telefones do usuário</a:t>
            </a:r>
          </a:p>
          <a:p>
            <a:r>
              <a:rPr lang="pt-BR" dirty="0"/>
              <a:t>Permite edição, alteração e </a:t>
            </a:r>
            <a:r>
              <a:rPr lang="pt-BR" dirty="0" err="1"/>
              <a:t>favoritar</a:t>
            </a:r>
            <a:r>
              <a:rPr lang="pt-BR" dirty="0"/>
              <a:t> telefones.</a:t>
            </a:r>
          </a:p>
        </p:txBody>
      </p:sp>
      <p:pic>
        <p:nvPicPr>
          <p:cNvPr id="10" name="Imagem 9">
            <a:extLst>
              <a:ext uri="{FF2B5EF4-FFF2-40B4-BE49-F238E27FC236}">
                <a16:creationId xmlns:a16="http://schemas.microsoft.com/office/drawing/2014/main" id="{28F5D1B6-5E0F-418C-83D5-6E8B13166229}"/>
              </a:ext>
            </a:extLst>
          </p:cNvPr>
          <p:cNvPicPr>
            <a:picLocks noChangeAspect="1"/>
          </p:cNvPicPr>
          <p:nvPr/>
        </p:nvPicPr>
        <p:blipFill>
          <a:blip r:embed="rId3"/>
          <a:stretch>
            <a:fillRect/>
          </a:stretch>
        </p:blipFill>
        <p:spPr>
          <a:xfrm>
            <a:off x="838200" y="3862874"/>
            <a:ext cx="3193357" cy="1256462"/>
          </a:xfrm>
          <a:prstGeom prst="rect">
            <a:avLst/>
          </a:prstGeom>
        </p:spPr>
      </p:pic>
      <p:pic>
        <p:nvPicPr>
          <p:cNvPr id="12" name="Imagem 11">
            <a:extLst>
              <a:ext uri="{FF2B5EF4-FFF2-40B4-BE49-F238E27FC236}">
                <a16:creationId xmlns:a16="http://schemas.microsoft.com/office/drawing/2014/main" id="{59D684EC-BA27-4E6B-BF2D-3070DF72242C}"/>
              </a:ext>
            </a:extLst>
          </p:cNvPr>
          <p:cNvPicPr>
            <a:picLocks noChangeAspect="1"/>
          </p:cNvPicPr>
          <p:nvPr/>
        </p:nvPicPr>
        <p:blipFill>
          <a:blip r:embed="rId4"/>
          <a:stretch>
            <a:fillRect/>
          </a:stretch>
        </p:blipFill>
        <p:spPr>
          <a:xfrm>
            <a:off x="838200" y="4817432"/>
            <a:ext cx="2492006" cy="1359531"/>
          </a:xfrm>
          <a:prstGeom prst="rect">
            <a:avLst/>
          </a:prstGeom>
        </p:spPr>
      </p:pic>
      <p:pic>
        <p:nvPicPr>
          <p:cNvPr id="14" name="Imagem 13">
            <a:extLst>
              <a:ext uri="{FF2B5EF4-FFF2-40B4-BE49-F238E27FC236}">
                <a16:creationId xmlns:a16="http://schemas.microsoft.com/office/drawing/2014/main" id="{D7BC1218-BF1F-4C73-8272-71CC75600FFD}"/>
              </a:ext>
            </a:extLst>
          </p:cNvPr>
          <p:cNvPicPr>
            <a:picLocks noChangeAspect="1"/>
          </p:cNvPicPr>
          <p:nvPr/>
        </p:nvPicPr>
        <p:blipFill>
          <a:blip r:embed="rId5"/>
          <a:stretch>
            <a:fillRect/>
          </a:stretch>
        </p:blipFill>
        <p:spPr>
          <a:xfrm>
            <a:off x="3569935" y="4800600"/>
            <a:ext cx="2492006" cy="1386953"/>
          </a:xfrm>
          <a:prstGeom prst="rect">
            <a:avLst/>
          </a:prstGeom>
        </p:spPr>
      </p:pic>
    </p:spTree>
    <p:extLst>
      <p:ext uri="{BB962C8B-B14F-4D97-AF65-F5344CB8AC3E}">
        <p14:creationId xmlns:p14="http://schemas.microsoft.com/office/powerpoint/2010/main" val="3523156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E5D89-2AA5-49DB-B82F-C07A0CEB2FBD}"/>
              </a:ext>
            </a:extLst>
          </p:cNvPr>
          <p:cNvSpPr>
            <a:spLocks noGrp="1"/>
          </p:cNvSpPr>
          <p:nvPr>
            <p:ph type="title"/>
          </p:nvPr>
        </p:nvSpPr>
        <p:spPr/>
        <p:txBody>
          <a:bodyPr/>
          <a:lstStyle/>
          <a:p>
            <a:r>
              <a:rPr lang="pt-BR" dirty="0"/>
              <a:t>Telas finais – Info Conta, Endereços (Condução) </a:t>
            </a:r>
          </a:p>
        </p:txBody>
      </p:sp>
      <p:pic>
        <p:nvPicPr>
          <p:cNvPr id="6" name="Espaço Reservado para Conteúdo 5">
            <a:extLst>
              <a:ext uri="{FF2B5EF4-FFF2-40B4-BE49-F238E27FC236}">
                <a16:creationId xmlns:a16="http://schemas.microsoft.com/office/drawing/2014/main" id="{39B8A9F4-BD14-4D30-904E-435A52A39C73}"/>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A2B4F7ED-7ADB-4BD4-987E-DBA7D4818FFF}"/>
              </a:ext>
            </a:extLst>
          </p:cNvPr>
          <p:cNvSpPr>
            <a:spLocks noGrp="1"/>
          </p:cNvSpPr>
          <p:nvPr>
            <p:ph sz="half" idx="2"/>
          </p:nvPr>
        </p:nvSpPr>
        <p:spPr/>
        <p:txBody>
          <a:bodyPr/>
          <a:lstStyle/>
          <a:p>
            <a:r>
              <a:rPr lang="pt-BR" dirty="0"/>
              <a:t>Tela de informações dos endereços do usuário</a:t>
            </a:r>
          </a:p>
          <a:p>
            <a:r>
              <a:rPr lang="pt-BR" dirty="0"/>
              <a:t>Possui todas as funcionalidades da tela de telefones</a:t>
            </a:r>
          </a:p>
        </p:txBody>
      </p:sp>
    </p:spTree>
    <p:extLst>
      <p:ext uri="{BB962C8B-B14F-4D97-AF65-F5344CB8AC3E}">
        <p14:creationId xmlns:p14="http://schemas.microsoft.com/office/powerpoint/2010/main" val="2602636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35A6E2-783E-4873-BD97-E427518D4F9F}"/>
              </a:ext>
            </a:extLst>
          </p:cNvPr>
          <p:cNvSpPr>
            <a:spLocks noGrp="1"/>
          </p:cNvSpPr>
          <p:nvPr>
            <p:ph type="title"/>
          </p:nvPr>
        </p:nvSpPr>
        <p:spPr/>
        <p:txBody>
          <a:bodyPr/>
          <a:lstStyle/>
          <a:p>
            <a:r>
              <a:rPr lang="pt-BR" dirty="0"/>
              <a:t>Telas finais – Info Conta, Cartões (Condução) </a:t>
            </a:r>
          </a:p>
        </p:txBody>
      </p:sp>
      <p:pic>
        <p:nvPicPr>
          <p:cNvPr id="6" name="Espaço Reservado para Conteúdo 5">
            <a:extLst>
              <a:ext uri="{FF2B5EF4-FFF2-40B4-BE49-F238E27FC236}">
                <a16:creationId xmlns:a16="http://schemas.microsoft.com/office/drawing/2014/main" id="{F5C36B03-23DE-47A6-95BB-6982B51A5BF3}"/>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933F528C-2664-4301-8512-2094CFC68FFE}"/>
              </a:ext>
            </a:extLst>
          </p:cNvPr>
          <p:cNvSpPr>
            <a:spLocks noGrp="1"/>
          </p:cNvSpPr>
          <p:nvPr>
            <p:ph sz="half" idx="2"/>
          </p:nvPr>
        </p:nvSpPr>
        <p:spPr/>
        <p:txBody>
          <a:bodyPr/>
          <a:lstStyle/>
          <a:p>
            <a:r>
              <a:rPr lang="pt-BR" dirty="0"/>
              <a:t>Tela de informações dos cartões de crédito do usuário</a:t>
            </a:r>
          </a:p>
          <a:p>
            <a:r>
              <a:rPr lang="pt-BR" dirty="0"/>
              <a:t>Possui todas as funcionalidades da tela de telefones e da de endereços</a:t>
            </a:r>
          </a:p>
          <a:p>
            <a:endParaRPr lang="pt-BR" dirty="0"/>
          </a:p>
        </p:txBody>
      </p:sp>
    </p:spTree>
    <p:extLst>
      <p:ext uri="{BB962C8B-B14F-4D97-AF65-F5344CB8AC3E}">
        <p14:creationId xmlns:p14="http://schemas.microsoft.com/office/powerpoint/2010/main" val="2828471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70DFA-4CD3-47F0-B55C-0853A2CA57A2}"/>
              </a:ext>
            </a:extLst>
          </p:cNvPr>
          <p:cNvSpPr>
            <a:spLocks noGrp="1"/>
          </p:cNvSpPr>
          <p:nvPr>
            <p:ph type="title"/>
          </p:nvPr>
        </p:nvSpPr>
        <p:spPr/>
        <p:txBody>
          <a:bodyPr/>
          <a:lstStyle/>
          <a:p>
            <a:r>
              <a:rPr lang="pt-BR" dirty="0"/>
              <a:t>Telas finais – Info Conta, Pedidos (Condução) </a:t>
            </a:r>
          </a:p>
        </p:txBody>
      </p:sp>
      <p:pic>
        <p:nvPicPr>
          <p:cNvPr id="6" name="Espaço Reservado para Conteúdo 5">
            <a:extLst>
              <a:ext uri="{FF2B5EF4-FFF2-40B4-BE49-F238E27FC236}">
                <a16:creationId xmlns:a16="http://schemas.microsoft.com/office/drawing/2014/main" id="{5321FD78-53C8-4B62-B2D4-A70470AE6ACE}"/>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03E842EE-1D67-493F-95D9-860976E0ED09}"/>
              </a:ext>
            </a:extLst>
          </p:cNvPr>
          <p:cNvSpPr>
            <a:spLocks noGrp="1"/>
          </p:cNvSpPr>
          <p:nvPr>
            <p:ph sz="half" idx="2"/>
          </p:nvPr>
        </p:nvSpPr>
        <p:spPr/>
        <p:txBody>
          <a:bodyPr/>
          <a:lstStyle/>
          <a:p>
            <a:r>
              <a:rPr lang="pt-BR" dirty="0"/>
              <a:t>Tela onde é exibido um histórico de compras para o usuário</a:t>
            </a:r>
          </a:p>
          <a:p>
            <a:r>
              <a:rPr lang="pt-BR" dirty="0"/>
              <a:t>Permite pedir troca de livros individuais entregues</a:t>
            </a:r>
          </a:p>
        </p:txBody>
      </p:sp>
      <p:pic>
        <p:nvPicPr>
          <p:cNvPr id="8" name="Imagem 7">
            <a:extLst>
              <a:ext uri="{FF2B5EF4-FFF2-40B4-BE49-F238E27FC236}">
                <a16:creationId xmlns:a16="http://schemas.microsoft.com/office/drawing/2014/main" id="{84223539-0170-4B9F-9CAF-3EBB48F820A1}"/>
              </a:ext>
            </a:extLst>
          </p:cNvPr>
          <p:cNvPicPr>
            <a:picLocks noChangeAspect="1"/>
          </p:cNvPicPr>
          <p:nvPr/>
        </p:nvPicPr>
        <p:blipFill>
          <a:blip r:embed="rId3"/>
          <a:stretch>
            <a:fillRect/>
          </a:stretch>
        </p:blipFill>
        <p:spPr>
          <a:xfrm>
            <a:off x="990599" y="3282950"/>
            <a:ext cx="4002275" cy="1402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m 9">
            <a:extLst>
              <a:ext uri="{FF2B5EF4-FFF2-40B4-BE49-F238E27FC236}">
                <a16:creationId xmlns:a16="http://schemas.microsoft.com/office/drawing/2014/main" id="{1BD29651-E40D-453C-8AC5-2BF105392783}"/>
              </a:ext>
            </a:extLst>
          </p:cNvPr>
          <p:cNvPicPr>
            <a:picLocks noChangeAspect="1"/>
          </p:cNvPicPr>
          <p:nvPr/>
        </p:nvPicPr>
        <p:blipFill>
          <a:blip r:embed="rId4"/>
          <a:stretch>
            <a:fillRect/>
          </a:stretch>
        </p:blipFill>
        <p:spPr>
          <a:xfrm>
            <a:off x="3641351" y="4580675"/>
            <a:ext cx="2703047" cy="1596288"/>
          </a:xfrm>
          <a:prstGeom prst="rect">
            <a:avLst/>
          </a:prstGeom>
        </p:spPr>
      </p:pic>
    </p:spTree>
    <p:extLst>
      <p:ext uri="{BB962C8B-B14F-4D97-AF65-F5344CB8AC3E}">
        <p14:creationId xmlns:p14="http://schemas.microsoft.com/office/powerpoint/2010/main" val="4282432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DD9FC-69B6-4276-AE57-A8B2262634BE}"/>
              </a:ext>
            </a:extLst>
          </p:cNvPr>
          <p:cNvSpPr>
            <a:spLocks noGrp="1"/>
          </p:cNvSpPr>
          <p:nvPr>
            <p:ph type="title"/>
          </p:nvPr>
        </p:nvSpPr>
        <p:spPr/>
        <p:txBody>
          <a:bodyPr/>
          <a:lstStyle/>
          <a:p>
            <a:r>
              <a:rPr lang="pt-BR" dirty="0"/>
              <a:t>Telas finais – Info Conta, Trocas (Condução) </a:t>
            </a:r>
          </a:p>
        </p:txBody>
      </p:sp>
      <p:pic>
        <p:nvPicPr>
          <p:cNvPr id="6" name="Espaço Reservado para Conteúdo 5">
            <a:extLst>
              <a:ext uri="{FF2B5EF4-FFF2-40B4-BE49-F238E27FC236}">
                <a16:creationId xmlns:a16="http://schemas.microsoft.com/office/drawing/2014/main" id="{87D79FA8-9006-4B53-8839-A4F210335708}"/>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30768F5D-E38D-49A6-88C3-E276967C0A50}"/>
              </a:ext>
            </a:extLst>
          </p:cNvPr>
          <p:cNvSpPr>
            <a:spLocks noGrp="1"/>
          </p:cNvSpPr>
          <p:nvPr>
            <p:ph sz="half" idx="2"/>
          </p:nvPr>
        </p:nvSpPr>
        <p:spPr/>
        <p:txBody>
          <a:bodyPr/>
          <a:lstStyle/>
          <a:p>
            <a:r>
              <a:rPr lang="pt-BR" dirty="0"/>
              <a:t>Tela que mostra trocas pedidas.</a:t>
            </a:r>
          </a:p>
          <a:p>
            <a:r>
              <a:rPr lang="pt-BR" dirty="0"/>
              <a:t>Permite pedir cancelamento da troca.</a:t>
            </a:r>
          </a:p>
        </p:txBody>
      </p:sp>
      <p:pic>
        <p:nvPicPr>
          <p:cNvPr id="8" name="Imagem 7">
            <a:extLst>
              <a:ext uri="{FF2B5EF4-FFF2-40B4-BE49-F238E27FC236}">
                <a16:creationId xmlns:a16="http://schemas.microsoft.com/office/drawing/2014/main" id="{5FF5B220-269E-4C94-865A-FE03613ED66C}"/>
              </a:ext>
            </a:extLst>
          </p:cNvPr>
          <p:cNvPicPr>
            <a:picLocks noChangeAspect="1"/>
          </p:cNvPicPr>
          <p:nvPr/>
        </p:nvPicPr>
        <p:blipFill>
          <a:blip r:embed="rId3"/>
          <a:stretch>
            <a:fillRect/>
          </a:stretch>
        </p:blipFill>
        <p:spPr>
          <a:xfrm>
            <a:off x="838200" y="4296487"/>
            <a:ext cx="4534533" cy="11574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3377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B4DBA-0F44-4E75-8169-5C9A3EC99B90}"/>
              </a:ext>
            </a:extLst>
          </p:cNvPr>
          <p:cNvSpPr>
            <a:spLocks noGrp="1"/>
          </p:cNvSpPr>
          <p:nvPr>
            <p:ph type="title"/>
          </p:nvPr>
        </p:nvSpPr>
        <p:spPr/>
        <p:txBody>
          <a:bodyPr/>
          <a:lstStyle/>
          <a:p>
            <a:r>
              <a:rPr lang="pt-BR" dirty="0"/>
              <a:t>Telas finais – Info Conta, Cupons</a:t>
            </a:r>
          </a:p>
        </p:txBody>
      </p:sp>
      <p:pic>
        <p:nvPicPr>
          <p:cNvPr id="6" name="Espaço Reservado para Conteúdo 5">
            <a:extLst>
              <a:ext uri="{FF2B5EF4-FFF2-40B4-BE49-F238E27FC236}">
                <a16:creationId xmlns:a16="http://schemas.microsoft.com/office/drawing/2014/main" id="{79D28640-DE26-46E3-836D-4E644103D9B9}"/>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6496A27E-B09A-4604-B879-8F564B156BFE}"/>
              </a:ext>
            </a:extLst>
          </p:cNvPr>
          <p:cNvSpPr>
            <a:spLocks noGrp="1"/>
          </p:cNvSpPr>
          <p:nvPr>
            <p:ph sz="half" idx="2"/>
          </p:nvPr>
        </p:nvSpPr>
        <p:spPr/>
        <p:txBody>
          <a:bodyPr/>
          <a:lstStyle/>
          <a:p>
            <a:r>
              <a:rPr lang="pt-BR" dirty="0"/>
              <a:t>Tela de exibição dos cupons relacionados a conta.</a:t>
            </a:r>
          </a:p>
        </p:txBody>
      </p:sp>
    </p:spTree>
    <p:extLst>
      <p:ext uri="{BB962C8B-B14F-4D97-AF65-F5344CB8AC3E}">
        <p14:creationId xmlns:p14="http://schemas.microsoft.com/office/powerpoint/2010/main" val="1352196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1F444-AE32-4AC4-9AE1-668DB8AC733F}"/>
              </a:ext>
            </a:extLst>
          </p:cNvPr>
          <p:cNvSpPr>
            <a:spLocks noGrp="1"/>
          </p:cNvSpPr>
          <p:nvPr>
            <p:ph type="title"/>
          </p:nvPr>
        </p:nvSpPr>
        <p:spPr/>
        <p:txBody>
          <a:bodyPr/>
          <a:lstStyle/>
          <a:p>
            <a:r>
              <a:rPr lang="pt-BR" dirty="0"/>
              <a:t>Telas finais – Loja (Condução)</a:t>
            </a:r>
          </a:p>
        </p:txBody>
      </p:sp>
      <p:pic>
        <p:nvPicPr>
          <p:cNvPr id="6" name="Espaço Reservado para Conteúdo 5">
            <a:extLst>
              <a:ext uri="{FF2B5EF4-FFF2-40B4-BE49-F238E27FC236}">
                <a16:creationId xmlns:a16="http://schemas.microsoft.com/office/drawing/2014/main" id="{CA0B9BD0-99EB-4FEA-9A47-BB7FE55CF71B}"/>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CA17053E-3F2A-4368-B3FB-B8D7413D1A98}"/>
              </a:ext>
            </a:extLst>
          </p:cNvPr>
          <p:cNvSpPr>
            <a:spLocks noGrp="1"/>
          </p:cNvSpPr>
          <p:nvPr>
            <p:ph sz="half" idx="2"/>
          </p:nvPr>
        </p:nvSpPr>
        <p:spPr/>
        <p:txBody>
          <a:bodyPr/>
          <a:lstStyle/>
          <a:p>
            <a:r>
              <a:rPr lang="pt-BR" dirty="0"/>
              <a:t>Tela de busca por livros</a:t>
            </a:r>
          </a:p>
          <a:p>
            <a:r>
              <a:rPr lang="pt-BR" dirty="0"/>
              <a:t>Busca e paginação</a:t>
            </a:r>
          </a:p>
        </p:txBody>
      </p:sp>
      <p:pic>
        <p:nvPicPr>
          <p:cNvPr id="8" name="Imagem 7">
            <a:extLst>
              <a:ext uri="{FF2B5EF4-FFF2-40B4-BE49-F238E27FC236}">
                <a16:creationId xmlns:a16="http://schemas.microsoft.com/office/drawing/2014/main" id="{1215B7D7-ED2A-44F2-95BD-0D1BDE953BC6}"/>
              </a:ext>
            </a:extLst>
          </p:cNvPr>
          <p:cNvPicPr>
            <a:picLocks noChangeAspect="1"/>
          </p:cNvPicPr>
          <p:nvPr/>
        </p:nvPicPr>
        <p:blipFill>
          <a:blip r:embed="rId3"/>
          <a:stretch>
            <a:fillRect/>
          </a:stretch>
        </p:blipFill>
        <p:spPr>
          <a:xfrm>
            <a:off x="838200" y="4326823"/>
            <a:ext cx="3005798" cy="18501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9247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4B02B-681E-4D59-9E43-F24D7497148B}"/>
              </a:ext>
            </a:extLst>
          </p:cNvPr>
          <p:cNvSpPr>
            <a:spLocks noGrp="1"/>
          </p:cNvSpPr>
          <p:nvPr>
            <p:ph type="title"/>
          </p:nvPr>
        </p:nvSpPr>
        <p:spPr/>
        <p:txBody>
          <a:bodyPr/>
          <a:lstStyle/>
          <a:p>
            <a:r>
              <a:rPr lang="pt-BR" dirty="0"/>
              <a:t>Telas finais – Página do livro (Condução)</a:t>
            </a:r>
          </a:p>
        </p:txBody>
      </p:sp>
      <p:pic>
        <p:nvPicPr>
          <p:cNvPr id="6" name="Espaço Reservado para Conteúdo 5">
            <a:extLst>
              <a:ext uri="{FF2B5EF4-FFF2-40B4-BE49-F238E27FC236}">
                <a16:creationId xmlns:a16="http://schemas.microsoft.com/office/drawing/2014/main" id="{EE9B4215-4C8C-4C00-A7E4-C99399D002DA}"/>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EABA076D-65F3-4278-A54B-7DD4049C7C6E}"/>
              </a:ext>
            </a:extLst>
          </p:cNvPr>
          <p:cNvSpPr>
            <a:spLocks noGrp="1"/>
          </p:cNvSpPr>
          <p:nvPr>
            <p:ph sz="half" idx="2"/>
          </p:nvPr>
        </p:nvSpPr>
        <p:spPr/>
        <p:txBody>
          <a:bodyPr/>
          <a:lstStyle/>
          <a:p>
            <a:r>
              <a:rPr lang="pt-BR" dirty="0"/>
              <a:t>Tela contendo informações do livro, permitindo finalizar compra imediatamente.</a:t>
            </a:r>
          </a:p>
        </p:txBody>
      </p:sp>
    </p:spTree>
    <p:extLst>
      <p:ext uri="{BB962C8B-B14F-4D97-AF65-F5344CB8AC3E}">
        <p14:creationId xmlns:p14="http://schemas.microsoft.com/office/powerpoint/2010/main" val="2713463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398681-6467-4DB3-9E61-96F420EED158}"/>
              </a:ext>
            </a:extLst>
          </p:cNvPr>
          <p:cNvSpPr>
            <a:spLocks noGrp="1"/>
          </p:cNvSpPr>
          <p:nvPr>
            <p:ph type="title"/>
          </p:nvPr>
        </p:nvSpPr>
        <p:spPr/>
        <p:txBody>
          <a:bodyPr/>
          <a:lstStyle/>
          <a:p>
            <a:r>
              <a:rPr lang="pt-BR" dirty="0"/>
              <a:t>Telas finais – Carrinho (Condução)</a:t>
            </a:r>
          </a:p>
        </p:txBody>
      </p:sp>
      <p:pic>
        <p:nvPicPr>
          <p:cNvPr id="6" name="Espaço Reservado para Conteúdo 5">
            <a:extLst>
              <a:ext uri="{FF2B5EF4-FFF2-40B4-BE49-F238E27FC236}">
                <a16:creationId xmlns:a16="http://schemas.microsoft.com/office/drawing/2014/main" id="{FE55AC91-17E8-479D-98A0-161846C342C0}"/>
              </a:ext>
            </a:extLst>
          </p:cNvPr>
          <p:cNvPicPr>
            <a:picLocks noGrp="1" noChangeAspect="1"/>
          </p:cNvPicPr>
          <p:nvPr>
            <p:ph sz="half" idx="1"/>
          </p:nvPr>
        </p:nvPicPr>
        <p:blipFill>
          <a:blip r:embed="rId2"/>
          <a:stretch>
            <a:fillRect/>
          </a:stretch>
        </p:blipFill>
        <p:spPr>
          <a:xfrm>
            <a:off x="838200" y="2720699"/>
            <a:ext cx="5181600" cy="2561190"/>
          </a:xfrm>
        </p:spPr>
      </p:pic>
      <p:sp>
        <p:nvSpPr>
          <p:cNvPr id="4" name="Espaço Reservado para Conteúdo 3">
            <a:extLst>
              <a:ext uri="{FF2B5EF4-FFF2-40B4-BE49-F238E27FC236}">
                <a16:creationId xmlns:a16="http://schemas.microsoft.com/office/drawing/2014/main" id="{8B295456-3DB2-4FF6-80B8-DB6EF1AF9B5A}"/>
              </a:ext>
            </a:extLst>
          </p:cNvPr>
          <p:cNvSpPr>
            <a:spLocks noGrp="1"/>
          </p:cNvSpPr>
          <p:nvPr>
            <p:ph sz="half" idx="2"/>
          </p:nvPr>
        </p:nvSpPr>
        <p:spPr/>
        <p:txBody>
          <a:bodyPr/>
          <a:lstStyle/>
          <a:p>
            <a:r>
              <a:rPr lang="pt-BR" dirty="0"/>
              <a:t>Carrinho do cliente, que ele pode acessar a partir da </a:t>
            </a:r>
            <a:r>
              <a:rPr lang="pt-BR" dirty="0" err="1"/>
              <a:t>navbar</a:t>
            </a:r>
            <a:r>
              <a:rPr lang="pt-BR" dirty="0"/>
              <a:t>.</a:t>
            </a:r>
          </a:p>
          <a:p>
            <a:r>
              <a:rPr lang="pt-BR" dirty="0"/>
              <a:t>Cada botão vai até um </a:t>
            </a:r>
            <a:r>
              <a:rPr lang="pt-BR" dirty="0" err="1"/>
              <a:t>controller</a:t>
            </a:r>
            <a:r>
              <a:rPr lang="pt-BR" dirty="0"/>
              <a:t> para a gerência do carrinho, fazendo alterações no estoque bloqueado no banco, garantindo consistência assíncrona.</a:t>
            </a:r>
          </a:p>
          <a:p>
            <a:r>
              <a:rPr lang="pt-BR" dirty="0"/>
              <a:t>Permite finalizar compra.</a:t>
            </a:r>
          </a:p>
        </p:txBody>
      </p:sp>
    </p:spTree>
    <p:extLst>
      <p:ext uri="{BB962C8B-B14F-4D97-AF65-F5344CB8AC3E}">
        <p14:creationId xmlns:p14="http://schemas.microsoft.com/office/powerpoint/2010/main" val="134511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7" name="Imagem 6">
            <a:extLst>
              <a:ext uri="{FF2B5EF4-FFF2-40B4-BE49-F238E27FC236}">
                <a16:creationId xmlns:a16="http://schemas.microsoft.com/office/drawing/2014/main" id="{CAB3C5F4-661B-485D-B924-7B3ED43B1057}"/>
              </a:ext>
            </a:extLst>
          </p:cNvPr>
          <p:cNvPicPr>
            <a:picLocks noChangeAspect="1"/>
          </p:cNvPicPr>
          <p:nvPr/>
        </p:nvPicPr>
        <p:blipFill>
          <a:blip r:embed="rId2"/>
          <a:stretch>
            <a:fillRect/>
          </a:stretch>
        </p:blipFill>
        <p:spPr>
          <a:xfrm>
            <a:off x="838200" y="1662487"/>
            <a:ext cx="3911426" cy="2200177"/>
          </a:xfrm>
          <a:prstGeom prst="rect">
            <a:avLst/>
          </a:prstGeom>
        </p:spPr>
      </p:pic>
      <p:pic>
        <p:nvPicPr>
          <p:cNvPr id="11" name="Imagem 10">
            <a:extLst>
              <a:ext uri="{FF2B5EF4-FFF2-40B4-BE49-F238E27FC236}">
                <a16:creationId xmlns:a16="http://schemas.microsoft.com/office/drawing/2014/main" id="{E7DDA62B-5083-48AD-925A-58A1F18CA3D3}"/>
              </a:ext>
            </a:extLst>
          </p:cNvPr>
          <p:cNvPicPr>
            <a:picLocks noChangeAspect="1"/>
          </p:cNvPicPr>
          <p:nvPr/>
        </p:nvPicPr>
        <p:blipFill>
          <a:blip r:embed="rId3"/>
          <a:stretch>
            <a:fillRect/>
          </a:stretch>
        </p:blipFill>
        <p:spPr>
          <a:xfrm>
            <a:off x="6096000" y="1662486"/>
            <a:ext cx="3911426" cy="2200177"/>
          </a:xfrm>
          <a:prstGeom prst="rect">
            <a:avLst/>
          </a:prstGeom>
        </p:spPr>
      </p:pic>
      <p:pic>
        <p:nvPicPr>
          <p:cNvPr id="14" name="Imagem 13">
            <a:extLst>
              <a:ext uri="{FF2B5EF4-FFF2-40B4-BE49-F238E27FC236}">
                <a16:creationId xmlns:a16="http://schemas.microsoft.com/office/drawing/2014/main" id="{29E9A29C-F9CA-4B11-BEC7-B53CA05FB80A}"/>
              </a:ext>
            </a:extLst>
          </p:cNvPr>
          <p:cNvPicPr>
            <a:picLocks noChangeAspect="1"/>
          </p:cNvPicPr>
          <p:nvPr/>
        </p:nvPicPr>
        <p:blipFill>
          <a:blip r:embed="rId4"/>
          <a:stretch>
            <a:fillRect/>
          </a:stretch>
        </p:blipFill>
        <p:spPr>
          <a:xfrm>
            <a:off x="838200" y="4186107"/>
            <a:ext cx="3911426" cy="2200177"/>
          </a:xfrm>
          <a:prstGeom prst="rect">
            <a:avLst/>
          </a:prstGeom>
        </p:spPr>
      </p:pic>
      <p:pic>
        <p:nvPicPr>
          <p:cNvPr id="16" name="Imagem 15">
            <a:extLst>
              <a:ext uri="{FF2B5EF4-FFF2-40B4-BE49-F238E27FC236}">
                <a16:creationId xmlns:a16="http://schemas.microsoft.com/office/drawing/2014/main" id="{C3ECCF26-6C66-4882-89F6-5D5E2E87A9D7}"/>
              </a:ext>
            </a:extLst>
          </p:cNvPr>
          <p:cNvPicPr>
            <a:picLocks noChangeAspect="1"/>
          </p:cNvPicPr>
          <p:nvPr/>
        </p:nvPicPr>
        <p:blipFill>
          <a:blip r:embed="rId5"/>
          <a:stretch>
            <a:fillRect/>
          </a:stretch>
        </p:blipFill>
        <p:spPr>
          <a:xfrm>
            <a:off x="6095999" y="4186107"/>
            <a:ext cx="3911427" cy="2200178"/>
          </a:xfrm>
          <a:prstGeom prst="rect">
            <a:avLst/>
          </a:prstGeom>
        </p:spPr>
      </p:pic>
    </p:spTree>
    <p:extLst>
      <p:ext uri="{BB962C8B-B14F-4D97-AF65-F5344CB8AC3E}">
        <p14:creationId xmlns:p14="http://schemas.microsoft.com/office/powerpoint/2010/main" val="2249793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FB8BB-6461-4BA1-B71B-CA3970D2C817}"/>
              </a:ext>
            </a:extLst>
          </p:cNvPr>
          <p:cNvSpPr>
            <a:spLocks noGrp="1"/>
          </p:cNvSpPr>
          <p:nvPr>
            <p:ph type="title"/>
          </p:nvPr>
        </p:nvSpPr>
        <p:spPr/>
        <p:txBody>
          <a:bodyPr/>
          <a:lstStyle/>
          <a:p>
            <a:r>
              <a:rPr lang="pt-BR" dirty="0"/>
              <a:t>Telas Finais – Finalizar Compra (Condução)</a:t>
            </a:r>
          </a:p>
        </p:txBody>
      </p:sp>
      <p:pic>
        <p:nvPicPr>
          <p:cNvPr id="6" name="Espaço Reservado para Conteúdo 5">
            <a:extLst>
              <a:ext uri="{FF2B5EF4-FFF2-40B4-BE49-F238E27FC236}">
                <a16:creationId xmlns:a16="http://schemas.microsoft.com/office/drawing/2014/main" id="{9D848B50-7180-4D07-BC7B-F5347BAACDC6}"/>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1161F112-E329-4D7F-BC4B-00AA87361ADC}"/>
              </a:ext>
            </a:extLst>
          </p:cNvPr>
          <p:cNvSpPr>
            <a:spLocks noGrp="1"/>
          </p:cNvSpPr>
          <p:nvPr>
            <p:ph sz="half" idx="2"/>
          </p:nvPr>
        </p:nvSpPr>
        <p:spPr/>
        <p:txBody>
          <a:bodyPr/>
          <a:lstStyle/>
          <a:p>
            <a:r>
              <a:rPr lang="pt-BR" dirty="0"/>
              <a:t>Tela que mostra as informações do pedido atual, incluindo livros no carrinho, frete, cupons e códigos associados ao pedido, endereço de entrega do pedido, cartões usados no pagamento.</a:t>
            </a:r>
          </a:p>
          <a:p>
            <a:r>
              <a:rPr lang="pt-BR" dirty="0"/>
              <a:t>Permite adicionar cupons e códigos ao pedido, assim como escolher endereço e método de pagamento.</a:t>
            </a:r>
          </a:p>
        </p:txBody>
      </p:sp>
    </p:spTree>
    <p:extLst>
      <p:ext uri="{BB962C8B-B14F-4D97-AF65-F5344CB8AC3E}">
        <p14:creationId xmlns:p14="http://schemas.microsoft.com/office/powerpoint/2010/main" val="1064949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628ED-C1AB-4720-A72D-52E4B2C11E8B}"/>
              </a:ext>
            </a:extLst>
          </p:cNvPr>
          <p:cNvSpPr>
            <a:spLocks noGrp="1"/>
          </p:cNvSpPr>
          <p:nvPr>
            <p:ph type="title"/>
          </p:nvPr>
        </p:nvSpPr>
        <p:spPr/>
        <p:txBody>
          <a:bodyPr/>
          <a:lstStyle/>
          <a:p>
            <a:r>
              <a:rPr lang="pt-BR" dirty="0"/>
              <a:t>Telas finais – Finalizar Compra, Endereço (Condução)</a:t>
            </a:r>
          </a:p>
        </p:txBody>
      </p:sp>
      <p:pic>
        <p:nvPicPr>
          <p:cNvPr id="6" name="Espaço Reservado para Conteúdo 5">
            <a:extLst>
              <a:ext uri="{FF2B5EF4-FFF2-40B4-BE49-F238E27FC236}">
                <a16:creationId xmlns:a16="http://schemas.microsoft.com/office/drawing/2014/main" id="{BC5F4BCE-3D00-4B51-8D05-74ED17796DD2}"/>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80ADF84A-3669-4984-AC7F-8F0A629257A3}"/>
              </a:ext>
            </a:extLst>
          </p:cNvPr>
          <p:cNvSpPr>
            <a:spLocks noGrp="1"/>
          </p:cNvSpPr>
          <p:nvPr>
            <p:ph sz="half" idx="2"/>
          </p:nvPr>
        </p:nvSpPr>
        <p:spPr/>
        <p:txBody>
          <a:bodyPr/>
          <a:lstStyle/>
          <a:p>
            <a:r>
              <a:rPr lang="pt-BR" dirty="0"/>
              <a:t>Modal que permite a seleção de um endereço dos registrados para a entrega, ou o cadastro de um novo.</a:t>
            </a:r>
          </a:p>
        </p:txBody>
      </p:sp>
    </p:spTree>
    <p:extLst>
      <p:ext uri="{BB962C8B-B14F-4D97-AF65-F5344CB8AC3E}">
        <p14:creationId xmlns:p14="http://schemas.microsoft.com/office/powerpoint/2010/main" val="1190759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A2AC7-BCC0-47D2-9469-2FC2757558ED}"/>
              </a:ext>
            </a:extLst>
          </p:cNvPr>
          <p:cNvSpPr>
            <a:spLocks noGrp="1"/>
          </p:cNvSpPr>
          <p:nvPr>
            <p:ph type="title"/>
          </p:nvPr>
        </p:nvSpPr>
        <p:spPr/>
        <p:txBody>
          <a:bodyPr/>
          <a:lstStyle/>
          <a:p>
            <a:r>
              <a:rPr lang="pt-BR" dirty="0"/>
              <a:t>Telas finais – Finalizar Compra, Cartões (Condução)</a:t>
            </a:r>
          </a:p>
        </p:txBody>
      </p:sp>
      <p:pic>
        <p:nvPicPr>
          <p:cNvPr id="6" name="Espaço Reservado para Conteúdo 5">
            <a:extLst>
              <a:ext uri="{FF2B5EF4-FFF2-40B4-BE49-F238E27FC236}">
                <a16:creationId xmlns:a16="http://schemas.microsoft.com/office/drawing/2014/main" id="{91DF7978-24A7-45EA-AFF1-3CBF7EC5EC8D}"/>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16B175B5-3B5E-40C2-8D3F-D58383B942D0}"/>
              </a:ext>
            </a:extLst>
          </p:cNvPr>
          <p:cNvSpPr>
            <a:spLocks noGrp="1"/>
          </p:cNvSpPr>
          <p:nvPr>
            <p:ph sz="half" idx="2"/>
          </p:nvPr>
        </p:nvSpPr>
        <p:spPr/>
        <p:txBody>
          <a:bodyPr/>
          <a:lstStyle/>
          <a:p>
            <a:r>
              <a:rPr lang="pt-BR" dirty="0"/>
              <a:t>Modal que permite a seleção de um ou mais cartões dos registrados para o pagamento, ou o cadastro de um novo.</a:t>
            </a:r>
          </a:p>
          <a:p>
            <a:endParaRPr lang="pt-BR" dirty="0"/>
          </a:p>
        </p:txBody>
      </p:sp>
    </p:spTree>
    <p:extLst>
      <p:ext uri="{BB962C8B-B14F-4D97-AF65-F5344CB8AC3E}">
        <p14:creationId xmlns:p14="http://schemas.microsoft.com/office/powerpoint/2010/main" val="1512740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02F5D-ECE6-41E3-860B-BC94C92C79C6}"/>
              </a:ext>
            </a:extLst>
          </p:cNvPr>
          <p:cNvSpPr>
            <a:spLocks noGrp="1"/>
          </p:cNvSpPr>
          <p:nvPr>
            <p:ph type="title"/>
          </p:nvPr>
        </p:nvSpPr>
        <p:spPr/>
        <p:txBody>
          <a:bodyPr/>
          <a:lstStyle/>
          <a:p>
            <a:r>
              <a:rPr lang="pt-BR" dirty="0"/>
              <a:t>Telas finais – Visão de Admin, Tabela de Clientes (Condução) </a:t>
            </a:r>
          </a:p>
        </p:txBody>
      </p:sp>
      <p:pic>
        <p:nvPicPr>
          <p:cNvPr id="6" name="Espaço Reservado para Conteúdo 5">
            <a:extLst>
              <a:ext uri="{FF2B5EF4-FFF2-40B4-BE49-F238E27FC236}">
                <a16:creationId xmlns:a16="http://schemas.microsoft.com/office/drawing/2014/main" id="{99AD065C-3AE7-4F9D-9D3E-C511A69E267F}"/>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7416F1E5-0453-4B31-845A-7B7132AF6558}"/>
              </a:ext>
            </a:extLst>
          </p:cNvPr>
          <p:cNvSpPr>
            <a:spLocks noGrp="1"/>
          </p:cNvSpPr>
          <p:nvPr>
            <p:ph sz="half" idx="2"/>
          </p:nvPr>
        </p:nvSpPr>
        <p:spPr/>
        <p:txBody>
          <a:bodyPr/>
          <a:lstStyle/>
          <a:p>
            <a:r>
              <a:rPr lang="pt-BR" dirty="0"/>
              <a:t>Tabela que mostra todos os clientes no banco.</a:t>
            </a:r>
          </a:p>
          <a:p>
            <a:r>
              <a:rPr lang="pt-BR" dirty="0"/>
              <a:t>Permite busca, visualização detalhada, e inativação.</a:t>
            </a:r>
          </a:p>
        </p:txBody>
      </p:sp>
      <p:pic>
        <p:nvPicPr>
          <p:cNvPr id="8" name="Imagem 7">
            <a:extLst>
              <a:ext uri="{FF2B5EF4-FFF2-40B4-BE49-F238E27FC236}">
                <a16:creationId xmlns:a16="http://schemas.microsoft.com/office/drawing/2014/main" id="{686E5D9F-F24D-45CD-8122-C6DB8BF335CD}"/>
              </a:ext>
            </a:extLst>
          </p:cNvPr>
          <p:cNvPicPr>
            <a:picLocks noChangeAspect="1"/>
          </p:cNvPicPr>
          <p:nvPr/>
        </p:nvPicPr>
        <p:blipFill>
          <a:blip r:embed="rId3"/>
          <a:stretch>
            <a:fillRect/>
          </a:stretch>
        </p:blipFill>
        <p:spPr>
          <a:xfrm>
            <a:off x="838200" y="3429000"/>
            <a:ext cx="4419626" cy="2407908"/>
          </a:xfrm>
          <a:prstGeom prst="rect">
            <a:avLst/>
          </a:prstGeom>
        </p:spPr>
      </p:pic>
    </p:spTree>
    <p:extLst>
      <p:ext uri="{BB962C8B-B14F-4D97-AF65-F5344CB8AC3E}">
        <p14:creationId xmlns:p14="http://schemas.microsoft.com/office/powerpoint/2010/main" val="3870475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AC25A-71AE-4B8E-AA6F-1CD49489556B}"/>
              </a:ext>
            </a:extLst>
          </p:cNvPr>
          <p:cNvSpPr>
            <a:spLocks noGrp="1"/>
          </p:cNvSpPr>
          <p:nvPr>
            <p:ph type="title"/>
          </p:nvPr>
        </p:nvSpPr>
        <p:spPr/>
        <p:txBody>
          <a:bodyPr/>
          <a:lstStyle/>
          <a:p>
            <a:r>
              <a:rPr lang="pt-BR" dirty="0"/>
              <a:t>Telas finais – Visão de Admin, Tabela de Pedidos (Condução) </a:t>
            </a:r>
          </a:p>
        </p:txBody>
      </p:sp>
      <p:pic>
        <p:nvPicPr>
          <p:cNvPr id="6" name="Espaço Reservado para Conteúdo 5">
            <a:extLst>
              <a:ext uri="{FF2B5EF4-FFF2-40B4-BE49-F238E27FC236}">
                <a16:creationId xmlns:a16="http://schemas.microsoft.com/office/drawing/2014/main" id="{E355ACB9-879A-4ADE-A811-CB3B6FB1FC8C}"/>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E73E5A7C-0731-4E9B-97F6-EBE36DCCADD0}"/>
              </a:ext>
            </a:extLst>
          </p:cNvPr>
          <p:cNvSpPr>
            <a:spLocks noGrp="1"/>
          </p:cNvSpPr>
          <p:nvPr>
            <p:ph sz="half" idx="2"/>
          </p:nvPr>
        </p:nvSpPr>
        <p:spPr/>
        <p:txBody>
          <a:bodyPr/>
          <a:lstStyle/>
          <a:p>
            <a:r>
              <a:rPr lang="pt-BR" dirty="0"/>
              <a:t>Tabela que mostra todos os pedidos finalizados no banco.</a:t>
            </a:r>
          </a:p>
          <a:p>
            <a:r>
              <a:rPr lang="pt-BR" dirty="0"/>
              <a:t>Permite busca, visualização detalhada, edição do status e inativação.</a:t>
            </a:r>
          </a:p>
          <a:p>
            <a:endParaRPr lang="pt-BR" dirty="0"/>
          </a:p>
        </p:txBody>
      </p:sp>
      <p:pic>
        <p:nvPicPr>
          <p:cNvPr id="8" name="Imagem 7">
            <a:extLst>
              <a:ext uri="{FF2B5EF4-FFF2-40B4-BE49-F238E27FC236}">
                <a16:creationId xmlns:a16="http://schemas.microsoft.com/office/drawing/2014/main" id="{D25DBB9F-602F-4232-BD79-E838C0F35C3C}"/>
              </a:ext>
            </a:extLst>
          </p:cNvPr>
          <p:cNvPicPr>
            <a:picLocks noChangeAspect="1"/>
          </p:cNvPicPr>
          <p:nvPr/>
        </p:nvPicPr>
        <p:blipFill>
          <a:blip r:embed="rId3"/>
          <a:stretch>
            <a:fillRect/>
          </a:stretch>
        </p:blipFill>
        <p:spPr>
          <a:xfrm>
            <a:off x="838200" y="3771941"/>
            <a:ext cx="2545797" cy="2206542"/>
          </a:xfrm>
          <a:prstGeom prst="rect">
            <a:avLst/>
          </a:prstGeom>
        </p:spPr>
      </p:pic>
    </p:spTree>
    <p:extLst>
      <p:ext uri="{BB962C8B-B14F-4D97-AF65-F5344CB8AC3E}">
        <p14:creationId xmlns:p14="http://schemas.microsoft.com/office/powerpoint/2010/main" val="4092789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3B1D95-0F31-41A4-BD3F-5F65267EF822}"/>
              </a:ext>
            </a:extLst>
          </p:cNvPr>
          <p:cNvSpPr>
            <a:spLocks noGrp="1"/>
          </p:cNvSpPr>
          <p:nvPr>
            <p:ph type="title"/>
          </p:nvPr>
        </p:nvSpPr>
        <p:spPr/>
        <p:txBody>
          <a:bodyPr/>
          <a:lstStyle/>
          <a:p>
            <a:r>
              <a:rPr lang="pt-BR" dirty="0"/>
              <a:t>Telas finais – Visão de Admin, Tabela de Trocas (Condução) </a:t>
            </a:r>
          </a:p>
        </p:txBody>
      </p:sp>
      <p:pic>
        <p:nvPicPr>
          <p:cNvPr id="6" name="Espaço Reservado para Conteúdo 5">
            <a:extLst>
              <a:ext uri="{FF2B5EF4-FFF2-40B4-BE49-F238E27FC236}">
                <a16:creationId xmlns:a16="http://schemas.microsoft.com/office/drawing/2014/main" id="{85C9B590-95EF-4F3D-ADDA-26A0ADE7C017}"/>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527FA94D-6CA7-471E-805C-1C2D40A5C027}"/>
              </a:ext>
            </a:extLst>
          </p:cNvPr>
          <p:cNvSpPr>
            <a:spLocks noGrp="1"/>
          </p:cNvSpPr>
          <p:nvPr>
            <p:ph sz="half" idx="2"/>
          </p:nvPr>
        </p:nvSpPr>
        <p:spPr/>
        <p:txBody>
          <a:bodyPr/>
          <a:lstStyle/>
          <a:p>
            <a:r>
              <a:rPr lang="pt-BR" dirty="0"/>
              <a:t>Outra aba da página de pedidos, é uma tabela que mostra todos os pedidos de troca no banco.</a:t>
            </a:r>
          </a:p>
          <a:p>
            <a:r>
              <a:rPr lang="pt-BR" dirty="0"/>
              <a:t>Permite busca, visualização detalhada, edição do status e inativação.</a:t>
            </a:r>
          </a:p>
          <a:p>
            <a:endParaRPr lang="pt-BR" dirty="0"/>
          </a:p>
        </p:txBody>
      </p:sp>
    </p:spTree>
    <p:extLst>
      <p:ext uri="{BB962C8B-B14F-4D97-AF65-F5344CB8AC3E}">
        <p14:creationId xmlns:p14="http://schemas.microsoft.com/office/powerpoint/2010/main" val="1908659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79237-C120-4E92-ABC0-6AEB22B17B0E}"/>
              </a:ext>
            </a:extLst>
          </p:cNvPr>
          <p:cNvSpPr>
            <a:spLocks noGrp="1"/>
          </p:cNvSpPr>
          <p:nvPr>
            <p:ph type="title"/>
          </p:nvPr>
        </p:nvSpPr>
        <p:spPr/>
        <p:txBody>
          <a:bodyPr/>
          <a:lstStyle/>
          <a:p>
            <a:r>
              <a:rPr lang="pt-BR" dirty="0"/>
              <a:t>Telas finais – Página de Configuração de Livros (Configuração) </a:t>
            </a:r>
          </a:p>
        </p:txBody>
      </p:sp>
      <p:pic>
        <p:nvPicPr>
          <p:cNvPr id="6" name="Espaço Reservado para Conteúdo 5">
            <a:extLst>
              <a:ext uri="{FF2B5EF4-FFF2-40B4-BE49-F238E27FC236}">
                <a16:creationId xmlns:a16="http://schemas.microsoft.com/office/drawing/2014/main" id="{79C61D34-A4A6-4D65-909E-5551DD200C85}"/>
              </a:ext>
            </a:extLst>
          </p:cNvPr>
          <p:cNvPicPr>
            <a:picLocks noGrp="1" noChangeAspect="1"/>
          </p:cNvPicPr>
          <p:nvPr>
            <p:ph sz="half" idx="1"/>
          </p:nvPr>
        </p:nvPicPr>
        <p:blipFill>
          <a:blip r:embed="rId2"/>
          <a:stretch>
            <a:fillRect/>
          </a:stretch>
        </p:blipFill>
        <p:spPr>
          <a:xfrm>
            <a:off x="838200" y="1825625"/>
            <a:ext cx="5181600" cy="2914650"/>
          </a:xfrm>
        </p:spPr>
      </p:pic>
      <p:sp>
        <p:nvSpPr>
          <p:cNvPr id="4" name="Espaço Reservado para Conteúdo 3">
            <a:extLst>
              <a:ext uri="{FF2B5EF4-FFF2-40B4-BE49-F238E27FC236}">
                <a16:creationId xmlns:a16="http://schemas.microsoft.com/office/drawing/2014/main" id="{84FBF0CD-3563-4709-96F9-1941D5E90D98}"/>
              </a:ext>
            </a:extLst>
          </p:cNvPr>
          <p:cNvSpPr>
            <a:spLocks noGrp="1"/>
          </p:cNvSpPr>
          <p:nvPr>
            <p:ph sz="half" idx="2"/>
          </p:nvPr>
        </p:nvSpPr>
        <p:spPr/>
        <p:txBody>
          <a:bodyPr/>
          <a:lstStyle/>
          <a:p>
            <a:r>
              <a:rPr lang="pt-BR" dirty="0"/>
              <a:t>Tela que mostra todos os livros do banco.</a:t>
            </a:r>
          </a:p>
          <a:p>
            <a:r>
              <a:rPr lang="pt-BR" dirty="0"/>
              <a:t>Permite busca e paginação.</a:t>
            </a:r>
          </a:p>
          <a:p>
            <a:r>
              <a:rPr lang="pt-BR" dirty="0"/>
              <a:t>Permite edição de estoque, adição de novo livro, edição de livro existente, visualização detalhada e inativação.</a:t>
            </a:r>
          </a:p>
        </p:txBody>
      </p:sp>
    </p:spTree>
    <p:extLst>
      <p:ext uri="{BB962C8B-B14F-4D97-AF65-F5344CB8AC3E}">
        <p14:creationId xmlns:p14="http://schemas.microsoft.com/office/powerpoint/2010/main" val="4286082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6EA6F-2C7F-4728-BDDF-62EAEEBD1868}"/>
              </a:ext>
            </a:extLst>
          </p:cNvPr>
          <p:cNvSpPr>
            <a:spLocks noGrp="1"/>
          </p:cNvSpPr>
          <p:nvPr>
            <p:ph type="title"/>
          </p:nvPr>
        </p:nvSpPr>
        <p:spPr/>
        <p:txBody>
          <a:bodyPr/>
          <a:lstStyle/>
          <a:p>
            <a:r>
              <a:rPr lang="pt-BR" dirty="0"/>
              <a:t>Telas finais  – Modais da Página de Configuração de Livros (Configuração)  </a:t>
            </a:r>
          </a:p>
        </p:txBody>
      </p:sp>
      <p:pic>
        <p:nvPicPr>
          <p:cNvPr id="6" name="Espaço Reservado para Conteúdo 5">
            <a:extLst>
              <a:ext uri="{FF2B5EF4-FFF2-40B4-BE49-F238E27FC236}">
                <a16:creationId xmlns:a16="http://schemas.microsoft.com/office/drawing/2014/main" id="{105A6E3A-8B7C-46B7-921A-1B76FE88ED3B}"/>
              </a:ext>
            </a:extLst>
          </p:cNvPr>
          <p:cNvPicPr>
            <a:picLocks noGrp="1" noChangeAspect="1"/>
          </p:cNvPicPr>
          <p:nvPr>
            <p:ph sz="half" idx="1"/>
          </p:nvPr>
        </p:nvPicPr>
        <p:blipFill>
          <a:blip r:embed="rId2"/>
          <a:stretch>
            <a:fillRect/>
          </a:stretch>
        </p:blipFill>
        <p:spPr>
          <a:xfrm>
            <a:off x="838200" y="1825626"/>
            <a:ext cx="2284770" cy="1659572"/>
          </a:xfrm>
        </p:spPr>
      </p:pic>
      <p:sp>
        <p:nvSpPr>
          <p:cNvPr id="4" name="Espaço Reservado para Conteúdo 3">
            <a:extLst>
              <a:ext uri="{FF2B5EF4-FFF2-40B4-BE49-F238E27FC236}">
                <a16:creationId xmlns:a16="http://schemas.microsoft.com/office/drawing/2014/main" id="{3DE08253-16D5-4648-B524-93C15508F748}"/>
              </a:ext>
            </a:extLst>
          </p:cNvPr>
          <p:cNvSpPr>
            <a:spLocks noGrp="1"/>
          </p:cNvSpPr>
          <p:nvPr>
            <p:ph sz="half" idx="2"/>
          </p:nvPr>
        </p:nvSpPr>
        <p:spPr/>
        <p:txBody>
          <a:bodyPr/>
          <a:lstStyle/>
          <a:p>
            <a:r>
              <a:rPr lang="pt-BR" dirty="0"/>
              <a:t>Modais que realizam as informações da página de livro.</a:t>
            </a:r>
          </a:p>
        </p:txBody>
      </p:sp>
      <p:pic>
        <p:nvPicPr>
          <p:cNvPr id="8" name="Imagem 7">
            <a:extLst>
              <a:ext uri="{FF2B5EF4-FFF2-40B4-BE49-F238E27FC236}">
                <a16:creationId xmlns:a16="http://schemas.microsoft.com/office/drawing/2014/main" id="{EA5E64F0-A873-4DED-93A5-FBFCC199414B}"/>
              </a:ext>
            </a:extLst>
          </p:cNvPr>
          <p:cNvPicPr>
            <a:picLocks noChangeAspect="1"/>
          </p:cNvPicPr>
          <p:nvPr/>
        </p:nvPicPr>
        <p:blipFill>
          <a:blip r:embed="rId3"/>
          <a:stretch>
            <a:fillRect/>
          </a:stretch>
        </p:blipFill>
        <p:spPr>
          <a:xfrm>
            <a:off x="3122970" y="1825625"/>
            <a:ext cx="2896831" cy="3312695"/>
          </a:xfrm>
          <a:prstGeom prst="rect">
            <a:avLst/>
          </a:prstGeom>
        </p:spPr>
      </p:pic>
      <p:pic>
        <p:nvPicPr>
          <p:cNvPr id="10" name="Imagem 9">
            <a:extLst>
              <a:ext uri="{FF2B5EF4-FFF2-40B4-BE49-F238E27FC236}">
                <a16:creationId xmlns:a16="http://schemas.microsoft.com/office/drawing/2014/main" id="{A15539BA-9B00-4989-8058-BF2C242A5AA9}"/>
              </a:ext>
            </a:extLst>
          </p:cNvPr>
          <p:cNvPicPr>
            <a:picLocks noChangeAspect="1"/>
          </p:cNvPicPr>
          <p:nvPr/>
        </p:nvPicPr>
        <p:blipFill>
          <a:blip r:embed="rId4"/>
          <a:stretch>
            <a:fillRect/>
          </a:stretch>
        </p:blipFill>
        <p:spPr>
          <a:xfrm>
            <a:off x="838200" y="3481972"/>
            <a:ext cx="2433159" cy="1395532"/>
          </a:xfrm>
          <a:prstGeom prst="rect">
            <a:avLst/>
          </a:prstGeom>
        </p:spPr>
      </p:pic>
      <p:pic>
        <p:nvPicPr>
          <p:cNvPr id="12" name="Imagem 11">
            <a:extLst>
              <a:ext uri="{FF2B5EF4-FFF2-40B4-BE49-F238E27FC236}">
                <a16:creationId xmlns:a16="http://schemas.microsoft.com/office/drawing/2014/main" id="{752C7D88-6101-4265-8010-27D5434AE220}"/>
              </a:ext>
            </a:extLst>
          </p:cNvPr>
          <p:cNvPicPr>
            <a:picLocks noChangeAspect="1"/>
          </p:cNvPicPr>
          <p:nvPr/>
        </p:nvPicPr>
        <p:blipFill>
          <a:blip r:embed="rId5"/>
          <a:stretch>
            <a:fillRect/>
          </a:stretch>
        </p:blipFill>
        <p:spPr>
          <a:xfrm>
            <a:off x="838200" y="5003841"/>
            <a:ext cx="3004179" cy="830632"/>
          </a:xfrm>
          <a:prstGeom prst="rect">
            <a:avLst/>
          </a:prstGeom>
        </p:spPr>
      </p:pic>
    </p:spTree>
    <p:extLst>
      <p:ext uri="{BB962C8B-B14F-4D97-AF65-F5344CB8AC3E}">
        <p14:creationId xmlns:p14="http://schemas.microsoft.com/office/powerpoint/2010/main" val="3370635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4B917-0CD2-465B-95C4-071AA9E8C18D}"/>
              </a:ext>
            </a:extLst>
          </p:cNvPr>
          <p:cNvSpPr>
            <a:spLocks noGrp="1"/>
          </p:cNvSpPr>
          <p:nvPr>
            <p:ph type="title"/>
          </p:nvPr>
        </p:nvSpPr>
        <p:spPr/>
        <p:txBody>
          <a:bodyPr/>
          <a:lstStyle/>
          <a:p>
            <a:r>
              <a:rPr lang="pt-BR" dirty="0"/>
              <a:t>Telas finais – Página de Configuração de Categorias (Configuração) </a:t>
            </a:r>
          </a:p>
        </p:txBody>
      </p:sp>
      <p:pic>
        <p:nvPicPr>
          <p:cNvPr id="6" name="Espaço Reservado para Conteúdo 5">
            <a:extLst>
              <a:ext uri="{FF2B5EF4-FFF2-40B4-BE49-F238E27FC236}">
                <a16:creationId xmlns:a16="http://schemas.microsoft.com/office/drawing/2014/main" id="{363542C3-7235-4DDD-A8BE-CFE3EF017507}"/>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2EC40A7A-8DEE-4695-B6CC-515E27FAFE49}"/>
              </a:ext>
            </a:extLst>
          </p:cNvPr>
          <p:cNvSpPr>
            <a:spLocks noGrp="1"/>
          </p:cNvSpPr>
          <p:nvPr>
            <p:ph sz="half" idx="2"/>
          </p:nvPr>
        </p:nvSpPr>
        <p:spPr/>
        <p:txBody>
          <a:bodyPr/>
          <a:lstStyle/>
          <a:p>
            <a:r>
              <a:rPr lang="pt-BR" dirty="0"/>
              <a:t>Tela que mostra todos categorias do banco.</a:t>
            </a:r>
          </a:p>
          <a:p>
            <a:r>
              <a:rPr lang="pt-BR" dirty="0"/>
              <a:t>Permite busca e paginação.</a:t>
            </a:r>
          </a:p>
          <a:p>
            <a:r>
              <a:rPr lang="pt-BR" dirty="0"/>
              <a:t>Permite adição de novo categoria, edição de categoria existente e inativação.</a:t>
            </a:r>
          </a:p>
        </p:txBody>
      </p:sp>
    </p:spTree>
    <p:extLst>
      <p:ext uri="{BB962C8B-B14F-4D97-AF65-F5344CB8AC3E}">
        <p14:creationId xmlns:p14="http://schemas.microsoft.com/office/powerpoint/2010/main" val="928484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00FEA8-C040-49F9-858F-31859A52B7AE}"/>
              </a:ext>
            </a:extLst>
          </p:cNvPr>
          <p:cNvSpPr>
            <a:spLocks noGrp="1"/>
          </p:cNvSpPr>
          <p:nvPr>
            <p:ph type="title"/>
          </p:nvPr>
        </p:nvSpPr>
        <p:spPr/>
        <p:txBody>
          <a:bodyPr/>
          <a:lstStyle/>
          <a:p>
            <a:r>
              <a:rPr lang="pt-BR" dirty="0"/>
              <a:t>Telas finais – Página de Configuração de Grupos de Preço (Configuração) </a:t>
            </a:r>
          </a:p>
        </p:txBody>
      </p:sp>
      <p:pic>
        <p:nvPicPr>
          <p:cNvPr id="6" name="Espaço Reservado para Conteúdo 5">
            <a:extLst>
              <a:ext uri="{FF2B5EF4-FFF2-40B4-BE49-F238E27FC236}">
                <a16:creationId xmlns:a16="http://schemas.microsoft.com/office/drawing/2014/main" id="{A7D21974-AED0-4288-9696-706CE885CE86}"/>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87A89F90-B4CC-49FD-9A18-CE5960DCD837}"/>
              </a:ext>
            </a:extLst>
          </p:cNvPr>
          <p:cNvSpPr>
            <a:spLocks noGrp="1"/>
          </p:cNvSpPr>
          <p:nvPr>
            <p:ph sz="half" idx="2"/>
          </p:nvPr>
        </p:nvSpPr>
        <p:spPr/>
        <p:txBody>
          <a:bodyPr/>
          <a:lstStyle/>
          <a:p>
            <a:r>
              <a:rPr lang="pt-BR" dirty="0"/>
              <a:t>Tela que mostra todos categorias do banco.</a:t>
            </a:r>
          </a:p>
          <a:p>
            <a:r>
              <a:rPr lang="pt-BR" dirty="0"/>
              <a:t>Permite busca e paginação.</a:t>
            </a:r>
          </a:p>
          <a:p>
            <a:r>
              <a:rPr lang="pt-BR" dirty="0"/>
              <a:t>Permite adição de novo grupo de preço, edição de grupo de preço existente e inativação.</a:t>
            </a:r>
          </a:p>
          <a:p>
            <a:endParaRPr lang="pt-BR" dirty="0"/>
          </a:p>
        </p:txBody>
      </p:sp>
    </p:spTree>
    <p:extLst>
      <p:ext uri="{BB962C8B-B14F-4D97-AF65-F5344CB8AC3E}">
        <p14:creationId xmlns:p14="http://schemas.microsoft.com/office/powerpoint/2010/main" val="314987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4" name="Imagem 3">
            <a:extLst>
              <a:ext uri="{FF2B5EF4-FFF2-40B4-BE49-F238E27FC236}">
                <a16:creationId xmlns:a16="http://schemas.microsoft.com/office/drawing/2014/main" id="{BD39AE46-6588-42D0-AD98-2AFA4A38ADCC}"/>
              </a:ext>
            </a:extLst>
          </p:cNvPr>
          <p:cNvPicPr>
            <a:picLocks noChangeAspect="1"/>
          </p:cNvPicPr>
          <p:nvPr/>
        </p:nvPicPr>
        <p:blipFill>
          <a:blip r:embed="rId2"/>
          <a:stretch>
            <a:fillRect/>
          </a:stretch>
        </p:blipFill>
        <p:spPr>
          <a:xfrm>
            <a:off x="6096000" y="1662486"/>
            <a:ext cx="3911426" cy="2200177"/>
          </a:xfrm>
          <a:prstGeom prst="rect">
            <a:avLst/>
          </a:prstGeom>
        </p:spPr>
      </p:pic>
      <p:pic>
        <p:nvPicPr>
          <p:cNvPr id="6" name="Imagem 5">
            <a:extLst>
              <a:ext uri="{FF2B5EF4-FFF2-40B4-BE49-F238E27FC236}">
                <a16:creationId xmlns:a16="http://schemas.microsoft.com/office/drawing/2014/main" id="{D19D4FF1-4807-470A-AC30-47A2C35FB30F}"/>
              </a:ext>
            </a:extLst>
          </p:cNvPr>
          <p:cNvPicPr>
            <a:picLocks noChangeAspect="1"/>
          </p:cNvPicPr>
          <p:nvPr/>
        </p:nvPicPr>
        <p:blipFill>
          <a:blip r:embed="rId3"/>
          <a:stretch>
            <a:fillRect/>
          </a:stretch>
        </p:blipFill>
        <p:spPr>
          <a:xfrm>
            <a:off x="838200" y="1662485"/>
            <a:ext cx="3911426" cy="2200177"/>
          </a:xfrm>
          <a:prstGeom prst="rect">
            <a:avLst/>
          </a:prstGeom>
        </p:spPr>
      </p:pic>
      <p:pic>
        <p:nvPicPr>
          <p:cNvPr id="9" name="Imagem 8">
            <a:extLst>
              <a:ext uri="{FF2B5EF4-FFF2-40B4-BE49-F238E27FC236}">
                <a16:creationId xmlns:a16="http://schemas.microsoft.com/office/drawing/2014/main" id="{1554B5AB-39E5-4267-9B21-78BDA1F54944}"/>
              </a:ext>
            </a:extLst>
          </p:cNvPr>
          <p:cNvPicPr>
            <a:picLocks noChangeAspect="1"/>
          </p:cNvPicPr>
          <p:nvPr/>
        </p:nvPicPr>
        <p:blipFill>
          <a:blip r:embed="rId4"/>
          <a:stretch>
            <a:fillRect/>
          </a:stretch>
        </p:blipFill>
        <p:spPr>
          <a:xfrm>
            <a:off x="838200" y="4095426"/>
            <a:ext cx="3911426" cy="2200177"/>
          </a:xfrm>
          <a:prstGeom prst="rect">
            <a:avLst/>
          </a:prstGeom>
        </p:spPr>
      </p:pic>
      <p:pic>
        <p:nvPicPr>
          <p:cNvPr id="12" name="Imagem 11">
            <a:extLst>
              <a:ext uri="{FF2B5EF4-FFF2-40B4-BE49-F238E27FC236}">
                <a16:creationId xmlns:a16="http://schemas.microsoft.com/office/drawing/2014/main" id="{AF412953-2730-4839-AA71-F4C5DDE20EA8}"/>
              </a:ext>
            </a:extLst>
          </p:cNvPr>
          <p:cNvPicPr>
            <a:picLocks noChangeAspect="1"/>
          </p:cNvPicPr>
          <p:nvPr/>
        </p:nvPicPr>
        <p:blipFill>
          <a:blip r:embed="rId5"/>
          <a:stretch>
            <a:fillRect/>
          </a:stretch>
        </p:blipFill>
        <p:spPr>
          <a:xfrm>
            <a:off x="6096000" y="4106604"/>
            <a:ext cx="3911426" cy="2200177"/>
          </a:xfrm>
          <a:prstGeom prst="rect">
            <a:avLst/>
          </a:prstGeom>
        </p:spPr>
      </p:pic>
    </p:spTree>
    <p:extLst>
      <p:ext uri="{BB962C8B-B14F-4D97-AF65-F5344CB8AC3E}">
        <p14:creationId xmlns:p14="http://schemas.microsoft.com/office/powerpoint/2010/main" val="358476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CFDF3C-E374-4574-87D6-07FAEA24FB6F}"/>
              </a:ext>
            </a:extLst>
          </p:cNvPr>
          <p:cNvSpPr>
            <a:spLocks noGrp="1"/>
          </p:cNvSpPr>
          <p:nvPr>
            <p:ph type="title"/>
          </p:nvPr>
        </p:nvSpPr>
        <p:spPr/>
        <p:txBody>
          <a:bodyPr/>
          <a:lstStyle/>
          <a:p>
            <a:r>
              <a:rPr lang="pt-BR" dirty="0"/>
              <a:t>Telas finais – Página de Configuração de Código Promocional(Configuração) </a:t>
            </a:r>
          </a:p>
        </p:txBody>
      </p:sp>
      <p:pic>
        <p:nvPicPr>
          <p:cNvPr id="6" name="Espaço Reservado para Conteúdo 5">
            <a:extLst>
              <a:ext uri="{FF2B5EF4-FFF2-40B4-BE49-F238E27FC236}">
                <a16:creationId xmlns:a16="http://schemas.microsoft.com/office/drawing/2014/main" id="{D1333AB5-0B6E-4E0B-A896-3640831A1A8F}"/>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13CD633D-E5CE-475A-BD21-34173B90BAE5}"/>
              </a:ext>
            </a:extLst>
          </p:cNvPr>
          <p:cNvSpPr>
            <a:spLocks noGrp="1"/>
          </p:cNvSpPr>
          <p:nvPr>
            <p:ph sz="half" idx="2"/>
          </p:nvPr>
        </p:nvSpPr>
        <p:spPr/>
        <p:txBody>
          <a:bodyPr/>
          <a:lstStyle/>
          <a:p>
            <a:r>
              <a:rPr lang="pt-BR" dirty="0"/>
              <a:t>Tela que mostra todos códigos promocionais do banco.</a:t>
            </a:r>
          </a:p>
          <a:p>
            <a:r>
              <a:rPr lang="pt-BR" dirty="0"/>
              <a:t>Permite busca e paginação.</a:t>
            </a:r>
          </a:p>
          <a:p>
            <a:r>
              <a:rPr lang="pt-BR" dirty="0"/>
              <a:t>Permite adição de código, edição de código existente e inativação.</a:t>
            </a:r>
          </a:p>
          <a:p>
            <a:endParaRPr lang="pt-BR" dirty="0"/>
          </a:p>
        </p:txBody>
      </p:sp>
    </p:spTree>
    <p:extLst>
      <p:ext uri="{BB962C8B-B14F-4D97-AF65-F5344CB8AC3E}">
        <p14:creationId xmlns:p14="http://schemas.microsoft.com/office/powerpoint/2010/main" val="38610465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8DD56-F7E9-44E5-91FB-3B1CD88C50BA}"/>
              </a:ext>
            </a:extLst>
          </p:cNvPr>
          <p:cNvSpPr>
            <a:spLocks noGrp="1"/>
          </p:cNvSpPr>
          <p:nvPr>
            <p:ph type="title"/>
          </p:nvPr>
        </p:nvSpPr>
        <p:spPr/>
        <p:txBody>
          <a:bodyPr/>
          <a:lstStyle/>
          <a:p>
            <a:r>
              <a:rPr lang="pt-BR" dirty="0"/>
              <a:t>Telas finais – Dashboard (Análise) </a:t>
            </a:r>
          </a:p>
        </p:txBody>
      </p:sp>
      <p:pic>
        <p:nvPicPr>
          <p:cNvPr id="8" name="Espaço Reservado para Conteúdo 7">
            <a:extLst>
              <a:ext uri="{FF2B5EF4-FFF2-40B4-BE49-F238E27FC236}">
                <a16:creationId xmlns:a16="http://schemas.microsoft.com/office/drawing/2014/main" id="{9D5EF965-0C67-4DD8-B188-629F3CF44A7B}"/>
              </a:ext>
            </a:extLst>
          </p:cNvPr>
          <p:cNvPicPr>
            <a:picLocks noGrp="1" noChangeAspect="1"/>
          </p:cNvPicPr>
          <p:nvPr>
            <p:ph sz="half" idx="1"/>
          </p:nvPr>
        </p:nvPicPr>
        <p:blipFill>
          <a:blip r:embed="rId2"/>
          <a:stretch>
            <a:fillRect/>
          </a:stretch>
        </p:blipFill>
        <p:spPr>
          <a:xfrm>
            <a:off x="838200" y="2543969"/>
            <a:ext cx="5181600" cy="2914650"/>
          </a:xfrm>
        </p:spPr>
      </p:pic>
      <p:sp>
        <p:nvSpPr>
          <p:cNvPr id="4" name="Espaço Reservado para Conteúdo 3">
            <a:extLst>
              <a:ext uri="{FF2B5EF4-FFF2-40B4-BE49-F238E27FC236}">
                <a16:creationId xmlns:a16="http://schemas.microsoft.com/office/drawing/2014/main" id="{DC36307E-8D7E-4AE6-9E5A-D6A1E5959186}"/>
              </a:ext>
            </a:extLst>
          </p:cNvPr>
          <p:cNvSpPr>
            <a:spLocks noGrp="1"/>
          </p:cNvSpPr>
          <p:nvPr>
            <p:ph sz="half" idx="2"/>
          </p:nvPr>
        </p:nvSpPr>
        <p:spPr/>
        <p:txBody>
          <a:bodyPr/>
          <a:lstStyle/>
          <a:p>
            <a:r>
              <a:rPr lang="pt-BR" dirty="0"/>
              <a:t>Tela que mostra um gráfico de linhas mostrando vendas de um determinado período de tempo de um determinado grupo de livros.</a:t>
            </a:r>
          </a:p>
          <a:p>
            <a:r>
              <a:rPr lang="pt-BR" dirty="0"/>
              <a:t>Tempo por padrão é de maio/2021 até data atual, mas tanto ele quanto os livros podem ser especificados.</a:t>
            </a:r>
          </a:p>
        </p:txBody>
      </p:sp>
    </p:spTree>
    <p:extLst>
      <p:ext uri="{BB962C8B-B14F-4D97-AF65-F5344CB8AC3E}">
        <p14:creationId xmlns:p14="http://schemas.microsoft.com/office/powerpoint/2010/main" val="2667600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092D3-8937-4C78-8B1C-C78EF35DFE83}"/>
              </a:ext>
            </a:extLst>
          </p:cNvPr>
          <p:cNvSpPr>
            <a:spLocks noGrp="1"/>
          </p:cNvSpPr>
          <p:nvPr>
            <p:ph type="title"/>
          </p:nvPr>
        </p:nvSpPr>
        <p:spPr/>
        <p:txBody>
          <a:bodyPr/>
          <a:lstStyle/>
          <a:p>
            <a:r>
              <a:rPr lang="pt-BR" dirty="0"/>
              <a:t>Requisitos Funcionais</a:t>
            </a:r>
            <a:br>
              <a:rPr lang="pt-BR" dirty="0"/>
            </a:br>
            <a:r>
              <a:rPr lang="pt-BR" dirty="0"/>
              <a:t>Implementados</a:t>
            </a:r>
          </a:p>
        </p:txBody>
      </p:sp>
      <p:graphicFrame>
        <p:nvGraphicFramePr>
          <p:cNvPr id="6" name="Espaço Reservado para Conteúdo 5">
            <a:extLst>
              <a:ext uri="{FF2B5EF4-FFF2-40B4-BE49-F238E27FC236}">
                <a16:creationId xmlns:a16="http://schemas.microsoft.com/office/drawing/2014/main" id="{CB7A4AF0-FF2B-46B4-858B-09291791709E}"/>
              </a:ext>
            </a:extLst>
          </p:cNvPr>
          <p:cNvGraphicFramePr>
            <a:graphicFrameLocks noGrp="1"/>
          </p:cNvGraphicFramePr>
          <p:nvPr>
            <p:ph sz="half" idx="1"/>
            <p:extLst>
              <p:ext uri="{D42A27DB-BD31-4B8C-83A1-F6EECF244321}">
                <p14:modId xmlns:p14="http://schemas.microsoft.com/office/powerpoint/2010/main" val="377272834"/>
              </p:ext>
            </p:extLst>
          </p:nvPr>
        </p:nvGraphicFramePr>
        <p:xfrm>
          <a:off x="838200" y="1724203"/>
          <a:ext cx="5181598" cy="4557982"/>
        </p:xfrm>
        <a:graphic>
          <a:graphicData uri="http://schemas.openxmlformats.org/drawingml/2006/table">
            <a:tbl>
              <a:tblPr>
                <a:tableStyleId>{5C22544A-7EE6-4342-B048-85BDC9FD1C3A}</a:tableStyleId>
              </a:tblPr>
              <a:tblGrid>
                <a:gridCol w="718170">
                  <a:extLst>
                    <a:ext uri="{9D8B030D-6E8A-4147-A177-3AD203B41FA5}">
                      <a16:colId xmlns:a16="http://schemas.microsoft.com/office/drawing/2014/main" val="282702063"/>
                    </a:ext>
                  </a:extLst>
                </a:gridCol>
                <a:gridCol w="1027662">
                  <a:extLst>
                    <a:ext uri="{9D8B030D-6E8A-4147-A177-3AD203B41FA5}">
                      <a16:colId xmlns:a16="http://schemas.microsoft.com/office/drawing/2014/main" val="1464364591"/>
                    </a:ext>
                  </a:extLst>
                </a:gridCol>
                <a:gridCol w="3094873">
                  <a:extLst>
                    <a:ext uri="{9D8B030D-6E8A-4147-A177-3AD203B41FA5}">
                      <a16:colId xmlns:a16="http://schemas.microsoft.com/office/drawing/2014/main" val="74477945"/>
                    </a:ext>
                  </a:extLst>
                </a:gridCol>
                <a:gridCol w="340893">
                  <a:extLst>
                    <a:ext uri="{9D8B030D-6E8A-4147-A177-3AD203B41FA5}">
                      <a16:colId xmlns:a16="http://schemas.microsoft.com/office/drawing/2014/main" val="2269295848"/>
                    </a:ext>
                  </a:extLst>
                </a:gridCol>
              </a:tblGrid>
              <a:tr h="297983">
                <a:tc gridSpan="3">
                  <a:txBody>
                    <a:bodyPr/>
                    <a:lstStyle/>
                    <a:p>
                      <a:pPr>
                        <a:tabLst>
                          <a:tab pos="5626100" algn="l"/>
                        </a:tabLst>
                      </a:pPr>
                      <a:r>
                        <a:rPr lang="pt-BR" sz="1200">
                          <a:effectLst/>
                        </a:rPr>
                        <a:t>Grupo: Cadastro de Livros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301518426"/>
                  </a:ext>
                </a:extLst>
              </a:tr>
              <a:tr h="297983">
                <a:tc>
                  <a:txBody>
                    <a:bodyPr/>
                    <a:lstStyle/>
                    <a:p>
                      <a:r>
                        <a:rPr lang="pt-BR" sz="1200" dirty="0">
                          <a:effectLst/>
                          <a:highlight>
                            <a:srgbClr val="00FF00"/>
                          </a:highlight>
                        </a:rPr>
                        <a:t>RF0011</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Cadastrar livro</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dirty="0">
                          <a:effectLst/>
                          <a:highlight>
                            <a:srgbClr val="00FF00"/>
                          </a:highlight>
                        </a:rPr>
                        <a:t>O sistema deve manter um cadastro único para livros.</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683254659"/>
                  </a:ext>
                </a:extLst>
              </a:tr>
              <a:tr h="297983">
                <a:tc>
                  <a:txBody>
                    <a:bodyPr/>
                    <a:lstStyle/>
                    <a:p>
                      <a:pPr>
                        <a:tabLst>
                          <a:tab pos="5626100" algn="l"/>
                        </a:tabLst>
                      </a:pPr>
                      <a:r>
                        <a:rPr lang="pt-BR" sz="1200" dirty="0">
                          <a:effectLst/>
                          <a:highlight>
                            <a:srgbClr val="00FF00"/>
                          </a:highlight>
                        </a:rPr>
                        <a:t>RF0012</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Inativar cadastro de livro</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O sistema deve possibilitar que livros sejam inativados.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039184902"/>
                  </a:ext>
                </a:extLst>
              </a:tr>
              <a:tr h="893952">
                <a:tc>
                  <a:txBody>
                    <a:bodyPr/>
                    <a:lstStyle/>
                    <a:p>
                      <a:pPr>
                        <a:tabLst>
                          <a:tab pos="5626100" algn="l"/>
                        </a:tabLst>
                      </a:pPr>
                      <a:r>
                        <a:rPr lang="pt-BR" sz="1200" dirty="0">
                          <a:effectLst/>
                          <a:highlight>
                            <a:srgbClr val="00FF00"/>
                          </a:highlight>
                        </a:rPr>
                        <a:t>RF0013</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dirty="0">
                          <a:effectLst/>
                          <a:highlight>
                            <a:srgbClr val="00FF00"/>
                          </a:highlight>
                        </a:rPr>
                        <a:t>Inativar livro de forma automática</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O sistema deve inativar livros sem estoque e que não possuem venda com valor inferior a parâmetro predefinido no sistema.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7399045"/>
                  </a:ext>
                </a:extLst>
              </a:tr>
              <a:tr h="595969">
                <a:tc>
                  <a:txBody>
                    <a:bodyPr/>
                    <a:lstStyle/>
                    <a:p>
                      <a:pPr>
                        <a:tabLst>
                          <a:tab pos="5626100" algn="l"/>
                        </a:tabLst>
                      </a:pPr>
                      <a:r>
                        <a:rPr lang="pt-BR" sz="1200">
                          <a:effectLst/>
                          <a:highlight>
                            <a:srgbClr val="00FF00"/>
                          </a:highlight>
                        </a:rPr>
                        <a:t>RF0014</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Alterar cadastro de livro</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O sistema deve possibilitar a alteração de dados cadastrais para os livros.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024416930"/>
                  </a:ext>
                </a:extLst>
              </a:tr>
              <a:tr h="1489918">
                <a:tc>
                  <a:txBody>
                    <a:bodyPr/>
                    <a:lstStyle/>
                    <a:p>
                      <a:pPr>
                        <a:tabLst>
                          <a:tab pos="5626100" algn="l"/>
                        </a:tabLst>
                      </a:pPr>
                      <a:r>
                        <a:rPr lang="pt-BR" sz="1200">
                          <a:effectLst/>
                          <a:highlight>
                            <a:srgbClr val="00FF00"/>
                          </a:highlight>
                        </a:rPr>
                        <a:t>RF0015</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Consulta de livros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O sistema deve possibilitar que um livro seja consulta</a:t>
                      </a:r>
                      <a:endParaRPr lang="pt-BR" sz="1200">
                        <a:effectLst/>
                      </a:endParaRPr>
                    </a:p>
                    <a:p>
                      <a:pPr>
                        <a:tabLst>
                          <a:tab pos="5626100" algn="l"/>
                        </a:tabLst>
                      </a:pPr>
                      <a:r>
                        <a:rPr lang="pt-BR" sz="1200">
                          <a:effectLst/>
                          <a:highlight>
                            <a:srgbClr val="00FF00"/>
                          </a:highlight>
                        </a:rPr>
                        <a:t>do com base em um filtro definido pelo usuário. Todos os campos utilizados para identificação do livro podem ser utilizados como filtro, tanto de forma combinada como de forma isolada.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906145391"/>
                  </a:ext>
                </a:extLst>
              </a:tr>
              <a:tr h="297983">
                <a:tc>
                  <a:txBody>
                    <a:bodyPr/>
                    <a:lstStyle/>
                    <a:p>
                      <a:pPr>
                        <a:tabLst>
                          <a:tab pos="5626100" algn="l"/>
                        </a:tabLst>
                      </a:pPr>
                      <a:r>
                        <a:rPr lang="pt-BR" sz="1200">
                          <a:effectLst/>
                          <a:highlight>
                            <a:srgbClr val="00FF00"/>
                          </a:highlight>
                        </a:rPr>
                        <a:t>RF0016</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a:effectLst/>
                          <a:highlight>
                            <a:srgbClr val="00FF00"/>
                          </a:highlight>
                        </a:rPr>
                        <a:t>Ativar cadastro de livros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dirty="0">
                          <a:effectLst/>
                          <a:highlight>
                            <a:srgbClr val="00FF00"/>
                          </a:highlight>
                        </a:rPr>
                        <a:t>Deve ser possível ativar o cadastro de um livro.</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370865431"/>
                  </a:ext>
                </a:extLst>
              </a:tr>
            </a:tbl>
          </a:graphicData>
        </a:graphic>
      </p:graphicFrame>
      <p:graphicFrame>
        <p:nvGraphicFramePr>
          <p:cNvPr id="7" name="Espaço Reservado para Conteúdo 6">
            <a:extLst>
              <a:ext uri="{FF2B5EF4-FFF2-40B4-BE49-F238E27FC236}">
                <a16:creationId xmlns:a16="http://schemas.microsoft.com/office/drawing/2014/main" id="{7908B032-36DB-4504-9F80-D9E27D753BAB}"/>
              </a:ext>
            </a:extLst>
          </p:cNvPr>
          <p:cNvGraphicFramePr>
            <a:graphicFrameLocks noGrp="1"/>
          </p:cNvGraphicFramePr>
          <p:nvPr>
            <p:ph sz="half" idx="2"/>
            <p:extLst>
              <p:ext uri="{D42A27DB-BD31-4B8C-83A1-F6EECF244321}">
                <p14:modId xmlns:p14="http://schemas.microsoft.com/office/powerpoint/2010/main" val="964068609"/>
              </p:ext>
            </p:extLst>
          </p:nvPr>
        </p:nvGraphicFramePr>
        <p:xfrm>
          <a:off x="6172200" y="1724204"/>
          <a:ext cx="5181598" cy="4375135"/>
        </p:xfrm>
        <a:graphic>
          <a:graphicData uri="http://schemas.openxmlformats.org/drawingml/2006/table">
            <a:tbl>
              <a:tblPr>
                <a:tableStyleId>{5C22544A-7EE6-4342-B048-85BDC9FD1C3A}</a:tableStyleId>
              </a:tblPr>
              <a:tblGrid>
                <a:gridCol w="718170">
                  <a:extLst>
                    <a:ext uri="{9D8B030D-6E8A-4147-A177-3AD203B41FA5}">
                      <a16:colId xmlns:a16="http://schemas.microsoft.com/office/drawing/2014/main" val="546305800"/>
                    </a:ext>
                  </a:extLst>
                </a:gridCol>
                <a:gridCol w="1027662">
                  <a:extLst>
                    <a:ext uri="{9D8B030D-6E8A-4147-A177-3AD203B41FA5}">
                      <a16:colId xmlns:a16="http://schemas.microsoft.com/office/drawing/2014/main" val="1816391393"/>
                    </a:ext>
                  </a:extLst>
                </a:gridCol>
                <a:gridCol w="3102894">
                  <a:extLst>
                    <a:ext uri="{9D8B030D-6E8A-4147-A177-3AD203B41FA5}">
                      <a16:colId xmlns:a16="http://schemas.microsoft.com/office/drawing/2014/main" val="56324011"/>
                    </a:ext>
                  </a:extLst>
                </a:gridCol>
                <a:gridCol w="332872">
                  <a:extLst>
                    <a:ext uri="{9D8B030D-6E8A-4147-A177-3AD203B41FA5}">
                      <a16:colId xmlns:a16="http://schemas.microsoft.com/office/drawing/2014/main" val="4092961432"/>
                    </a:ext>
                  </a:extLst>
                </a:gridCol>
              </a:tblGrid>
              <a:tr h="189626">
                <a:tc>
                  <a:txBody>
                    <a:bodyPr/>
                    <a:lstStyle/>
                    <a:p>
                      <a:r>
                        <a:rPr lang="pt-BR" sz="1100">
                          <a:effectLst/>
                          <a:highlight>
                            <a:srgbClr val="00FF00"/>
                          </a:highlight>
                        </a:rPr>
                        <a:t>RF0021</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100">
                          <a:effectLst/>
                          <a:highlight>
                            <a:srgbClr val="00FF00"/>
                          </a:highlight>
                        </a:rPr>
                        <a:t>Cadastrar cliente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dirty="0">
                          <a:effectLst/>
                          <a:highlight>
                            <a:srgbClr val="00FF00"/>
                          </a:highlight>
                        </a:rPr>
                        <a:t>O sistema deve possibilitar o cadastro de clientes.</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19715485"/>
                  </a:ext>
                </a:extLst>
              </a:tr>
              <a:tr h="379252">
                <a:tc>
                  <a:txBody>
                    <a:bodyPr/>
                    <a:lstStyle/>
                    <a:p>
                      <a:r>
                        <a:rPr lang="pt-BR" sz="1100">
                          <a:effectLst/>
                          <a:highlight>
                            <a:srgbClr val="00FF00"/>
                          </a:highlight>
                        </a:rPr>
                        <a:t>RF0022</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100">
                          <a:effectLst/>
                          <a:highlight>
                            <a:srgbClr val="00FF00"/>
                          </a:highlight>
                        </a:rPr>
                        <a:t>Alterar cliente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O sistema deve possibilitar a alteração de dados cadastrais de clientes.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79047831"/>
                  </a:ext>
                </a:extLst>
              </a:tr>
              <a:tr h="379252">
                <a:tc>
                  <a:txBody>
                    <a:bodyPr/>
                    <a:lstStyle/>
                    <a:p>
                      <a:r>
                        <a:rPr lang="pt-BR" sz="1100">
                          <a:effectLst/>
                          <a:highlight>
                            <a:srgbClr val="00FF00"/>
                          </a:highlight>
                        </a:rPr>
                        <a:t>RF0023</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Inativar cadastro de cliente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O sistema deve possibilitar que clientes sejam inativados.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820620548"/>
                  </a:ext>
                </a:extLst>
              </a:tr>
              <a:tr h="948129">
                <a:tc>
                  <a:txBody>
                    <a:bodyPr/>
                    <a:lstStyle/>
                    <a:p>
                      <a:r>
                        <a:rPr lang="pt-BR" sz="1100">
                          <a:effectLst/>
                          <a:highlight>
                            <a:srgbClr val="00FF00"/>
                          </a:highlight>
                        </a:rPr>
                        <a:t>RF0024</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Consulta de clientes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O sistema deve possibilitar que um cliente seja consultado com base em um filtro definido pelo usuário. Todos os campos utilizados para identificação do cliente podem ser utilizados como filtro, tanto de forma combinada como de forma isolada.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260960221"/>
                  </a:ext>
                </a:extLst>
              </a:tr>
              <a:tr h="379252">
                <a:tc>
                  <a:txBody>
                    <a:bodyPr/>
                    <a:lstStyle/>
                    <a:p>
                      <a:r>
                        <a:rPr lang="pt-BR" sz="1100">
                          <a:effectLst/>
                          <a:highlight>
                            <a:srgbClr val="00FF00"/>
                          </a:highlight>
                        </a:rPr>
                        <a:t>RF0025</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100">
                          <a:effectLst/>
                          <a:highlight>
                            <a:srgbClr val="00FF00"/>
                          </a:highlight>
                        </a:rPr>
                        <a:t>Consulta de transações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O sistema deve disponibilizar no cadastro de clientes a consulta de todas transações já realizadas por ele.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522934960"/>
                  </a:ext>
                </a:extLst>
              </a:tr>
              <a:tr h="758503">
                <a:tc>
                  <a:txBody>
                    <a:bodyPr/>
                    <a:lstStyle/>
                    <a:p>
                      <a:r>
                        <a:rPr lang="pt-BR" sz="1100">
                          <a:effectLst/>
                          <a:highlight>
                            <a:srgbClr val="00FF00"/>
                          </a:highlight>
                        </a:rPr>
                        <a:t>RF0026</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100">
                          <a:effectLst/>
                          <a:highlight>
                            <a:srgbClr val="00FF00"/>
                          </a:highlight>
                        </a:rPr>
                        <a:t>Cadastro de endereços de entrega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a:effectLst/>
                          <a:highlight>
                            <a:srgbClr val="00FF00"/>
                          </a:highlight>
                        </a:rPr>
                        <a:t>Deve ser possível associar diversos endereços de entrega ao cadastro de um cliente. Cada cadastro de endereço deve ser identificado com um nome composto de uma frase curta. </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60033718"/>
                  </a:ext>
                </a:extLst>
              </a:tr>
              <a:tr h="568878">
                <a:tc>
                  <a:txBody>
                    <a:bodyPr/>
                    <a:lstStyle/>
                    <a:p>
                      <a:r>
                        <a:rPr lang="pt-BR" sz="1100" dirty="0">
                          <a:effectLst/>
                          <a:highlight>
                            <a:srgbClr val="00FF00"/>
                          </a:highlight>
                        </a:rPr>
                        <a:t>RF0027</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100">
                          <a:effectLst/>
                          <a:highlight>
                            <a:srgbClr val="00FF00"/>
                          </a:highlight>
                        </a:rPr>
                        <a:t>Cadastro de cartões de crédito</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dirty="0">
                          <a:effectLst/>
                          <a:highlight>
                            <a:srgbClr val="00FF00"/>
                          </a:highlight>
                        </a:rPr>
                        <a:t>Deve ser possível associar diversos cartões de crédito ao cadastro de um cliente. Deve haver um cartão de crédito configurado como preferencial. </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108585352"/>
                  </a:ext>
                </a:extLst>
              </a:tr>
              <a:tr h="568878">
                <a:tc>
                  <a:txBody>
                    <a:bodyPr/>
                    <a:lstStyle/>
                    <a:p>
                      <a:r>
                        <a:rPr lang="pt-BR" sz="1100">
                          <a:effectLst/>
                          <a:highlight>
                            <a:srgbClr val="00FF00"/>
                          </a:highlight>
                        </a:rPr>
                        <a:t>RF0028</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100">
                          <a:effectLst/>
                          <a:highlight>
                            <a:srgbClr val="00FF00"/>
                          </a:highlight>
                        </a:rPr>
                        <a:t>Alteração apenas de senha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100" dirty="0">
                          <a:effectLst/>
                          <a:highlight>
                            <a:srgbClr val="00FF00"/>
                          </a:highlight>
                        </a:rPr>
                        <a:t>O sistema deve possibilitar que a senha do usuário seja alterada sem que seja necessária a alteração de todos os dados cadastrais. </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831145919"/>
                  </a:ext>
                </a:extLst>
              </a:tr>
            </a:tbl>
          </a:graphicData>
        </a:graphic>
      </p:graphicFrame>
      <p:sp>
        <p:nvSpPr>
          <p:cNvPr id="5" name="CaixaDeTexto 4">
            <a:extLst>
              <a:ext uri="{FF2B5EF4-FFF2-40B4-BE49-F238E27FC236}">
                <a16:creationId xmlns:a16="http://schemas.microsoft.com/office/drawing/2014/main" id="{82163516-FB9E-4454-8AEE-DE650520D663}"/>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19979053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ço Reservado para Conteúdo 7">
            <a:extLst>
              <a:ext uri="{FF2B5EF4-FFF2-40B4-BE49-F238E27FC236}">
                <a16:creationId xmlns:a16="http://schemas.microsoft.com/office/drawing/2014/main" id="{CD3F0554-2087-4F89-93C4-173137AF7944}"/>
              </a:ext>
            </a:extLst>
          </p:cNvPr>
          <p:cNvGraphicFramePr>
            <a:graphicFrameLocks noGrp="1"/>
          </p:cNvGraphicFramePr>
          <p:nvPr>
            <p:ph sz="half" idx="1"/>
            <p:extLst>
              <p:ext uri="{D42A27DB-BD31-4B8C-83A1-F6EECF244321}">
                <p14:modId xmlns:p14="http://schemas.microsoft.com/office/powerpoint/2010/main" val="1349457550"/>
              </p:ext>
            </p:extLst>
          </p:nvPr>
        </p:nvGraphicFramePr>
        <p:xfrm>
          <a:off x="838200" y="1919469"/>
          <a:ext cx="5181598" cy="4193049"/>
        </p:xfrm>
        <a:graphic>
          <a:graphicData uri="http://schemas.openxmlformats.org/drawingml/2006/table">
            <a:tbl>
              <a:tblPr>
                <a:tableStyleId>{5C22544A-7EE6-4342-B048-85BDC9FD1C3A}</a:tableStyleId>
              </a:tblPr>
              <a:tblGrid>
                <a:gridCol w="718170">
                  <a:extLst>
                    <a:ext uri="{9D8B030D-6E8A-4147-A177-3AD203B41FA5}">
                      <a16:colId xmlns:a16="http://schemas.microsoft.com/office/drawing/2014/main" val="3770145083"/>
                    </a:ext>
                  </a:extLst>
                </a:gridCol>
                <a:gridCol w="1027662">
                  <a:extLst>
                    <a:ext uri="{9D8B030D-6E8A-4147-A177-3AD203B41FA5}">
                      <a16:colId xmlns:a16="http://schemas.microsoft.com/office/drawing/2014/main" val="3466817592"/>
                    </a:ext>
                  </a:extLst>
                </a:gridCol>
                <a:gridCol w="3175084">
                  <a:extLst>
                    <a:ext uri="{9D8B030D-6E8A-4147-A177-3AD203B41FA5}">
                      <a16:colId xmlns:a16="http://schemas.microsoft.com/office/drawing/2014/main" val="3515905725"/>
                    </a:ext>
                  </a:extLst>
                </a:gridCol>
                <a:gridCol w="260682">
                  <a:extLst>
                    <a:ext uri="{9D8B030D-6E8A-4147-A177-3AD203B41FA5}">
                      <a16:colId xmlns:a16="http://schemas.microsoft.com/office/drawing/2014/main" val="2759930531"/>
                    </a:ext>
                  </a:extLst>
                </a:gridCol>
              </a:tblGrid>
              <a:tr h="612301">
                <a:tc>
                  <a:txBody>
                    <a:bodyPr/>
                    <a:lstStyle/>
                    <a:p>
                      <a:r>
                        <a:rPr lang="pt-BR" sz="800">
                          <a:effectLst/>
                          <a:highlight>
                            <a:srgbClr val="00FF00"/>
                          </a:highlight>
                        </a:rPr>
                        <a:t>RF0031</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800">
                          <a:effectLst/>
                          <a:highlight>
                            <a:srgbClr val="00FF00"/>
                          </a:highlight>
                        </a:rPr>
                        <a:t>Gerenciar carrinho de compra</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800">
                          <a:effectLst/>
                          <a:highlight>
                            <a:srgbClr val="00FF00"/>
                          </a:highlight>
                        </a:rPr>
                        <a:t>O sistema deve permitir que produtos sejam colocados em um repositório temporário para futura compra (carrinho de compra). Deve ser possível adicionar, alterar e excluir itens de compra no carrinho. Também deve ser possível visualizar os itens no carrinho.</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813978126"/>
                  </a:ext>
                </a:extLst>
              </a:tr>
              <a:tr h="489841">
                <a:tc>
                  <a:txBody>
                    <a:bodyPr/>
                    <a:lstStyle/>
                    <a:p>
                      <a:r>
                        <a:rPr lang="pt-BR" sz="800">
                          <a:effectLst/>
                          <a:highlight>
                            <a:srgbClr val="00FF00"/>
                          </a:highlight>
                        </a:rPr>
                        <a:t>RF0032</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800">
                          <a:effectLst/>
                          <a:highlight>
                            <a:srgbClr val="00FF00"/>
                          </a:highlight>
                        </a:rPr>
                        <a:t>Definir quantidade de itens no para o carrinho</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800" dirty="0">
                          <a:effectLst/>
                          <a:highlight>
                            <a:srgbClr val="00FF00"/>
                          </a:highlight>
                        </a:rPr>
                        <a:t>Deve ser possível editar a quantidade de cada item ao adicionar um produto no carrinho. Também deve ser possível editar a quantidade de itens de um carrinho na visualização dos itens já adicionados.</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748051554"/>
                  </a:ext>
                </a:extLst>
              </a:tr>
              <a:tr h="244921">
                <a:tc>
                  <a:txBody>
                    <a:bodyPr/>
                    <a:lstStyle/>
                    <a:p>
                      <a:r>
                        <a:rPr lang="pt-BR" sz="800">
                          <a:effectLst/>
                          <a:highlight>
                            <a:srgbClr val="00FF00"/>
                          </a:highlight>
                        </a:rPr>
                        <a:t>RF0033</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800">
                          <a:effectLst/>
                          <a:highlight>
                            <a:srgbClr val="00FF00"/>
                          </a:highlight>
                        </a:rPr>
                        <a:t>Realizar compra</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800">
                          <a:effectLst/>
                          <a:highlight>
                            <a:srgbClr val="00FF00"/>
                          </a:highlight>
                        </a:rPr>
                        <a:t>Deve ser possível a partir de um carrinho de compra realizar uma compra.</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4248328711"/>
                  </a:ext>
                </a:extLst>
              </a:tr>
              <a:tr h="367381">
                <a:tc>
                  <a:txBody>
                    <a:bodyPr/>
                    <a:lstStyle/>
                    <a:p>
                      <a:r>
                        <a:rPr lang="pt-BR" sz="800">
                          <a:effectLst/>
                          <a:highlight>
                            <a:srgbClr val="00FF00"/>
                          </a:highlight>
                        </a:rPr>
                        <a:t>RF0034</a:t>
                      </a:r>
                      <a:endParaRPr lang="pt-BR" sz="900">
                        <a:solidFill>
                          <a:srgbClr val="000000"/>
                        </a:solidFill>
                        <a:effectLst/>
                        <a:highlight>
                          <a:srgbClr val="00FF00"/>
                        </a:highlight>
                        <a:latin typeface="Arial" panose="020B0604020202020204" pitchFamily="34" charset="0"/>
                        <a:ea typeface="Arial" panose="020B0604020202020204" pitchFamily="34" charset="0"/>
                      </a:endParaRPr>
                    </a:p>
                  </a:txBody>
                  <a:tcPr marL="35718" marR="35718" marT="0" marB="0"/>
                </a:tc>
                <a:tc>
                  <a:txBody>
                    <a:bodyPr/>
                    <a:lstStyle/>
                    <a:p>
                      <a:r>
                        <a:rPr lang="pt-BR" sz="800">
                          <a:effectLst/>
                          <a:highlight>
                            <a:srgbClr val="00FF00"/>
                          </a:highlight>
                        </a:rPr>
                        <a:t>Calcular frete</a:t>
                      </a:r>
                      <a:endParaRPr lang="pt-BR" sz="900">
                        <a:solidFill>
                          <a:srgbClr val="000000"/>
                        </a:solidFill>
                        <a:effectLst/>
                        <a:highlight>
                          <a:srgbClr val="00FF00"/>
                        </a:highligh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800" dirty="0">
                          <a:effectLst/>
                          <a:highlight>
                            <a:srgbClr val="00FF00"/>
                          </a:highlight>
                        </a:rPr>
                        <a:t>O sistema deve calcular o frete da compra com base nos itens selecionados e o endereço apontado pelo cliente.</a:t>
                      </a:r>
                      <a:endParaRPr lang="pt-BR" sz="900" dirty="0">
                        <a:solidFill>
                          <a:srgbClr val="000000"/>
                        </a:solidFill>
                        <a:effectLst/>
                        <a:highlight>
                          <a:srgbClr val="00FF00"/>
                        </a:highligh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highlight>
                            <a:srgbClr val="00FF00"/>
                          </a:highlight>
                          <a:latin typeface="+mn-lt"/>
                          <a:ea typeface="+mn-ea"/>
                          <a:cs typeface="+mn-cs"/>
                        </a:rPr>
                        <a:t>✔</a:t>
                      </a:r>
                      <a:endParaRPr lang="pt-BR" sz="900" dirty="0">
                        <a:solidFill>
                          <a:srgbClr val="000000"/>
                        </a:solidFill>
                        <a:effectLst/>
                        <a:highlight>
                          <a:srgbClr val="00FF00"/>
                        </a:highligh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522514050"/>
                  </a:ext>
                </a:extLst>
              </a:tr>
              <a:tr h="734762">
                <a:tc>
                  <a:txBody>
                    <a:bodyPr/>
                    <a:lstStyle/>
                    <a:p>
                      <a:r>
                        <a:rPr lang="pt-BR" sz="800">
                          <a:effectLst/>
                          <a:highlight>
                            <a:srgbClr val="00FF00"/>
                          </a:highlight>
                        </a:rPr>
                        <a:t>RF0035</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800">
                          <a:effectLst/>
                          <a:highlight>
                            <a:srgbClr val="00FF00"/>
                          </a:highlight>
                        </a:rPr>
                        <a:t>Selecionar endereço de entrega</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800">
                          <a:effectLst/>
                          <a:highlight>
                            <a:srgbClr val="00FF00"/>
                          </a:highlight>
                        </a:rPr>
                        <a:t>O cliente pode selecionar qualquer endereço de entrega previamente cadastrado em seu perfil ou um novo endereço de entrega pode ser cadastrado. Caso um novo endereço de entrega seja inserido, deve-se dar a possibilidade que o mesmo seja incorporado ao perfil do cliente.</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065789101"/>
                  </a:ext>
                </a:extLst>
              </a:tr>
              <a:tr h="1714444">
                <a:tc>
                  <a:txBody>
                    <a:bodyPr/>
                    <a:lstStyle/>
                    <a:p>
                      <a:r>
                        <a:rPr lang="pt-BR" sz="800">
                          <a:effectLst/>
                          <a:highlight>
                            <a:srgbClr val="00FF00"/>
                          </a:highlight>
                        </a:rPr>
                        <a:t>RF0036</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800">
                          <a:effectLst/>
                          <a:highlight>
                            <a:srgbClr val="00FF00"/>
                          </a:highlight>
                        </a:rPr>
                        <a:t>Selecionar forma de pagamento</a:t>
                      </a:r>
                      <a:endParaRPr lang="pt-BR" sz="9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800" dirty="0">
                          <a:effectLst/>
                          <a:highlight>
                            <a:srgbClr val="00FF00"/>
                          </a:highlight>
                        </a:rPr>
                        <a:t>O cliente pode selecionar qualquer cartão de crédito previamente cadastrado em seu perfil ou um novo cartão de crédito pode ser cadastrado. Caso um novo cartão de crédito seja cadastrado, deve-se dar a possibilidade que o mesmo seja incorporado ao perfil do cliente.</a:t>
                      </a:r>
                      <a:endParaRPr lang="pt-BR" sz="900" dirty="0">
                        <a:effectLst/>
                      </a:endParaRPr>
                    </a:p>
                    <a:p>
                      <a:pPr>
                        <a:tabLst>
                          <a:tab pos="5626100" algn="l"/>
                        </a:tabLst>
                      </a:pPr>
                      <a:r>
                        <a:rPr lang="pt-BR" sz="800" dirty="0">
                          <a:effectLst/>
                          <a:highlight>
                            <a:srgbClr val="00FF00"/>
                          </a:highlight>
                        </a:rPr>
                        <a:t> </a:t>
                      </a:r>
                      <a:endParaRPr lang="pt-BR" sz="900" dirty="0">
                        <a:effectLst/>
                      </a:endParaRPr>
                    </a:p>
                    <a:p>
                      <a:pPr>
                        <a:tabLst>
                          <a:tab pos="5626100" algn="l"/>
                        </a:tabLst>
                      </a:pPr>
                      <a:r>
                        <a:rPr lang="pt-BR" sz="800" dirty="0">
                          <a:effectLst/>
                          <a:highlight>
                            <a:srgbClr val="00FF00"/>
                          </a:highlight>
                        </a:rPr>
                        <a:t>O cliente também poderá utilizar um cupom de troca ou um cupom promocional válido.</a:t>
                      </a:r>
                      <a:endParaRPr lang="pt-BR" sz="900" dirty="0">
                        <a:effectLst/>
                      </a:endParaRPr>
                    </a:p>
                    <a:p>
                      <a:pPr>
                        <a:tabLst>
                          <a:tab pos="5626100" algn="l"/>
                        </a:tabLst>
                      </a:pPr>
                      <a:r>
                        <a:rPr lang="pt-BR" sz="800" dirty="0">
                          <a:effectLst/>
                          <a:highlight>
                            <a:srgbClr val="00FF00"/>
                          </a:highlight>
                        </a:rPr>
                        <a:t> </a:t>
                      </a:r>
                      <a:endParaRPr lang="pt-BR" sz="900" dirty="0">
                        <a:effectLst/>
                      </a:endParaRPr>
                    </a:p>
                    <a:p>
                      <a:pPr>
                        <a:tabLst>
                          <a:tab pos="5626100" algn="l"/>
                        </a:tabLst>
                      </a:pPr>
                      <a:r>
                        <a:rPr lang="pt-BR" sz="800" dirty="0">
                          <a:effectLst/>
                          <a:highlight>
                            <a:srgbClr val="00FF00"/>
                          </a:highlight>
                        </a:rPr>
                        <a:t>Deve-se possibilitar que o pagamento seja feito utilizando tanto cupons de troca, promocionais e cartão de crédito.</a:t>
                      </a:r>
                      <a:endParaRPr lang="pt-BR" sz="900" dirty="0">
                        <a:effectLst/>
                      </a:endParaRPr>
                    </a:p>
                    <a:p>
                      <a:pPr>
                        <a:tabLst>
                          <a:tab pos="5626100" algn="l"/>
                        </a:tabLst>
                      </a:pPr>
                      <a:r>
                        <a:rPr lang="pt-BR" sz="800" dirty="0">
                          <a:effectLst/>
                          <a:highlight>
                            <a:srgbClr val="00FF00"/>
                          </a:highlight>
                        </a:rPr>
                        <a:t> </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9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175055137"/>
                  </a:ext>
                </a:extLst>
              </a:tr>
            </a:tbl>
          </a:graphicData>
        </a:graphic>
      </p:graphicFrame>
      <p:graphicFrame>
        <p:nvGraphicFramePr>
          <p:cNvPr id="9" name="Espaço Reservado para Conteúdo 8">
            <a:extLst>
              <a:ext uri="{FF2B5EF4-FFF2-40B4-BE49-F238E27FC236}">
                <a16:creationId xmlns:a16="http://schemas.microsoft.com/office/drawing/2014/main" id="{9070B85C-CE00-435E-93A4-044FC6971EF6}"/>
              </a:ext>
            </a:extLst>
          </p:cNvPr>
          <p:cNvGraphicFramePr>
            <a:graphicFrameLocks noGrp="1"/>
          </p:cNvGraphicFramePr>
          <p:nvPr>
            <p:ph sz="half" idx="2"/>
            <p:extLst>
              <p:ext uri="{D42A27DB-BD31-4B8C-83A1-F6EECF244321}">
                <p14:modId xmlns:p14="http://schemas.microsoft.com/office/powerpoint/2010/main" val="3903139198"/>
              </p:ext>
            </p:extLst>
          </p:nvPr>
        </p:nvGraphicFramePr>
        <p:xfrm>
          <a:off x="6172200" y="1919469"/>
          <a:ext cx="5181598" cy="4163649"/>
        </p:xfrm>
        <a:graphic>
          <a:graphicData uri="http://schemas.openxmlformats.org/drawingml/2006/table">
            <a:tbl>
              <a:tblPr>
                <a:tableStyleId>{5C22544A-7EE6-4342-B048-85BDC9FD1C3A}</a:tableStyleId>
              </a:tblPr>
              <a:tblGrid>
                <a:gridCol w="718170">
                  <a:extLst>
                    <a:ext uri="{9D8B030D-6E8A-4147-A177-3AD203B41FA5}">
                      <a16:colId xmlns:a16="http://schemas.microsoft.com/office/drawing/2014/main" val="3150645947"/>
                    </a:ext>
                  </a:extLst>
                </a:gridCol>
                <a:gridCol w="1027662">
                  <a:extLst>
                    <a:ext uri="{9D8B030D-6E8A-4147-A177-3AD203B41FA5}">
                      <a16:colId xmlns:a16="http://schemas.microsoft.com/office/drawing/2014/main" val="3131836183"/>
                    </a:ext>
                  </a:extLst>
                </a:gridCol>
                <a:gridCol w="3102894">
                  <a:extLst>
                    <a:ext uri="{9D8B030D-6E8A-4147-A177-3AD203B41FA5}">
                      <a16:colId xmlns:a16="http://schemas.microsoft.com/office/drawing/2014/main" val="795526414"/>
                    </a:ext>
                  </a:extLst>
                </a:gridCol>
                <a:gridCol w="332872">
                  <a:extLst>
                    <a:ext uri="{9D8B030D-6E8A-4147-A177-3AD203B41FA5}">
                      <a16:colId xmlns:a16="http://schemas.microsoft.com/office/drawing/2014/main" val="4075742302"/>
                    </a:ext>
                  </a:extLst>
                </a:gridCol>
              </a:tblGrid>
              <a:tr h="793076">
                <a:tc>
                  <a:txBody>
                    <a:bodyPr/>
                    <a:lstStyle/>
                    <a:p>
                      <a:r>
                        <a:rPr lang="pt-BR" sz="1050">
                          <a:effectLst/>
                          <a:highlight>
                            <a:srgbClr val="00FF00"/>
                          </a:highlight>
                        </a:rPr>
                        <a:t>RF0037</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050">
                          <a:effectLst/>
                          <a:highlight>
                            <a:srgbClr val="00FF00"/>
                          </a:highlight>
                        </a:rPr>
                        <a:t>Finalizar Compra</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050" dirty="0">
                          <a:effectLst/>
                          <a:highlight>
                            <a:srgbClr val="00FF00"/>
                          </a:highlight>
                        </a:rPr>
                        <a:t>Uma compra deve ser finalizada após a seleção da forma de pagamento e endereço de entrega. Após a finalização o status da compra deve ser EM PROCESSAMENTO.</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506744346"/>
                  </a:ext>
                </a:extLst>
              </a:tr>
              <a:tr h="793076">
                <a:tc>
                  <a:txBody>
                    <a:bodyPr/>
                    <a:lstStyle/>
                    <a:p>
                      <a:r>
                        <a:rPr lang="pt-BR" sz="1050">
                          <a:effectLst/>
                          <a:highlight>
                            <a:srgbClr val="00FF00"/>
                          </a:highlight>
                        </a:rPr>
                        <a:t>RF0038</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050" dirty="0">
                          <a:effectLst/>
                          <a:highlight>
                            <a:srgbClr val="00FF00"/>
                          </a:highlight>
                        </a:rPr>
                        <a:t>Despachar produtos para entrega</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050">
                          <a:effectLst/>
                          <a:highlight>
                            <a:srgbClr val="00FF00"/>
                          </a:highlight>
                        </a:rPr>
                        <a:t>O sistema deve possibilitar que um usuário com perfil de administrador selecione vendas já aprovadas para serem entregues. Assim o status deve ficar EM TRÂNSITO.</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849817232"/>
                  </a:ext>
                </a:extLst>
              </a:tr>
              <a:tr h="594807">
                <a:tc>
                  <a:txBody>
                    <a:bodyPr/>
                    <a:lstStyle/>
                    <a:p>
                      <a:r>
                        <a:rPr lang="pt-BR" sz="1050">
                          <a:effectLst/>
                          <a:highlight>
                            <a:srgbClr val="00FF00"/>
                          </a:highlight>
                        </a:rPr>
                        <a:t>RF0039</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050">
                          <a:effectLst/>
                          <a:highlight>
                            <a:srgbClr val="00FF00"/>
                          </a:highlight>
                        </a:rPr>
                        <a:t>Produtos entregues</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050">
                          <a:effectLst/>
                          <a:highlight>
                            <a:srgbClr val="00FF00"/>
                          </a:highlight>
                        </a:rPr>
                        <a:t>O sistema deve possibilitar que um usuário com perfil de administrador confirme entrega de uma compra. Assim o status deve ficar ENTREGUE.</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675450398"/>
                  </a:ext>
                </a:extLst>
              </a:tr>
              <a:tr h="594807">
                <a:tc>
                  <a:txBody>
                    <a:bodyPr/>
                    <a:lstStyle/>
                    <a:p>
                      <a:r>
                        <a:rPr lang="pt-BR" sz="1050">
                          <a:effectLst/>
                          <a:highlight>
                            <a:srgbClr val="00FF00"/>
                          </a:highlight>
                        </a:rPr>
                        <a:t>RF0040</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050">
                          <a:effectLst/>
                          <a:highlight>
                            <a:srgbClr val="00FF00"/>
                          </a:highlight>
                        </a:rPr>
                        <a:t>Solicitar troca</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050">
                          <a:effectLst/>
                          <a:highlight>
                            <a:srgbClr val="00FF00"/>
                          </a:highlight>
                        </a:rPr>
                        <a:t>O sistema deve possibilitar que um item de uma compra seja trocado por um cliente através da visualização de pedidos do mesmo.</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337623774"/>
                  </a:ext>
                </a:extLst>
              </a:tr>
              <a:tr h="793076">
                <a:tc>
                  <a:txBody>
                    <a:bodyPr/>
                    <a:lstStyle/>
                    <a:p>
                      <a:r>
                        <a:rPr lang="pt-BR" sz="1050">
                          <a:effectLst/>
                          <a:highlight>
                            <a:srgbClr val="00FF00"/>
                          </a:highlight>
                        </a:rPr>
                        <a:t>RF0041</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050">
                          <a:effectLst/>
                          <a:highlight>
                            <a:srgbClr val="00FF00"/>
                          </a:highlight>
                        </a:rPr>
                        <a:t>Autorizar trocas</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050">
                          <a:effectLst/>
                          <a:highlight>
                            <a:srgbClr val="00FF00"/>
                          </a:highlight>
                        </a:rPr>
                        <a:t>O sistema deverá possibilitar que o administrador autorize pedidos ou compra com status EM TROCA. Assim o pedido passa ficar com status TROCA AUTORIZADA.</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889262047"/>
                  </a:ext>
                </a:extLst>
              </a:tr>
              <a:tr h="594807">
                <a:tc>
                  <a:txBody>
                    <a:bodyPr/>
                    <a:lstStyle/>
                    <a:p>
                      <a:r>
                        <a:rPr lang="pt-BR" sz="1050">
                          <a:effectLst/>
                          <a:highlight>
                            <a:srgbClr val="00FF00"/>
                          </a:highlight>
                        </a:rPr>
                        <a:t>RF0042</a:t>
                      </a:r>
                      <a:endParaRPr lang="pt-BR" sz="105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050" dirty="0">
                          <a:effectLst/>
                          <a:highlight>
                            <a:srgbClr val="00FF00"/>
                          </a:highlight>
                        </a:rPr>
                        <a:t>Visualização de trocas</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050" dirty="0">
                          <a:effectLst/>
                          <a:highlight>
                            <a:srgbClr val="00FF00"/>
                          </a:highlight>
                        </a:rPr>
                        <a:t>O sistema deverá possibilitar que o administrador visualize todos pedidos de troca ou compra com status EM TROCA.</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594913204"/>
                  </a:ext>
                </a:extLst>
              </a:tr>
            </a:tbl>
          </a:graphicData>
        </a:graphic>
      </p:graphicFrame>
      <p:sp>
        <p:nvSpPr>
          <p:cNvPr id="5" name="Título 1">
            <a:extLst>
              <a:ext uri="{FF2B5EF4-FFF2-40B4-BE49-F238E27FC236}">
                <a16:creationId xmlns:a16="http://schemas.microsoft.com/office/drawing/2014/main" id="{E64CD141-36C4-4F83-A750-3CB834149556}"/>
              </a:ext>
            </a:extLst>
          </p:cNvPr>
          <p:cNvSpPr>
            <a:spLocks noGrp="1"/>
          </p:cNvSpPr>
          <p:nvPr>
            <p:ph type="title"/>
          </p:nvPr>
        </p:nvSpPr>
        <p:spPr>
          <a:xfrm>
            <a:off x="838200" y="365125"/>
            <a:ext cx="10515600" cy="1325563"/>
          </a:xfrm>
        </p:spPr>
        <p:txBody>
          <a:bodyPr/>
          <a:lstStyle/>
          <a:p>
            <a:r>
              <a:rPr lang="pt-BR" dirty="0"/>
              <a:t>Requisitos Funcionais</a:t>
            </a:r>
            <a:br>
              <a:rPr lang="pt-BR" dirty="0"/>
            </a:br>
            <a:r>
              <a:rPr lang="pt-BR" dirty="0"/>
              <a:t>Implementados</a:t>
            </a:r>
          </a:p>
        </p:txBody>
      </p:sp>
      <p:sp>
        <p:nvSpPr>
          <p:cNvPr id="7" name="CaixaDeTexto 6">
            <a:extLst>
              <a:ext uri="{FF2B5EF4-FFF2-40B4-BE49-F238E27FC236}">
                <a16:creationId xmlns:a16="http://schemas.microsoft.com/office/drawing/2014/main" id="{0020EB90-6BD6-4F0C-A64C-DCEC6E2AAAD9}"/>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12603369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8B8485F4-DE38-436D-9479-5A9CF67478DF}"/>
              </a:ext>
            </a:extLst>
          </p:cNvPr>
          <p:cNvGraphicFramePr>
            <a:graphicFrameLocks noGrp="1"/>
          </p:cNvGraphicFramePr>
          <p:nvPr>
            <p:ph sz="half" idx="1"/>
            <p:extLst>
              <p:ext uri="{D42A27DB-BD31-4B8C-83A1-F6EECF244321}">
                <p14:modId xmlns:p14="http://schemas.microsoft.com/office/powerpoint/2010/main" val="2272696182"/>
              </p:ext>
            </p:extLst>
          </p:nvPr>
        </p:nvGraphicFramePr>
        <p:xfrm>
          <a:off x="838200" y="1837016"/>
          <a:ext cx="5181598" cy="4497108"/>
        </p:xfrm>
        <a:graphic>
          <a:graphicData uri="http://schemas.openxmlformats.org/drawingml/2006/table">
            <a:tbl>
              <a:tblPr>
                <a:tableStyleId>{5C22544A-7EE6-4342-B048-85BDC9FD1C3A}</a:tableStyleId>
              </a:tblPr>
              <a:tblGrid>
                <a:gridCol w="718170">
                  <a:extLst>
                    <a:ext uri="{9D8B030D-6E8A-4147-A177-3AD203B41FA5}">
                      <a16:colId xmlns:a16="http://schemas.microsoft.com/office/drawing/2014/main" val="2850577972"/>
                    </a:ext>
                  </a:extLst>
                </a:gridCol>
                <a:gridCol w="1027662">
                  <a:extLst>
                    <a:ext uri="{9D8B030D-6E8A-4147-A177-3AD203B41FA5}">
                      <a16:colId xmlns:a16="http://schemas.microsoft.com/office/drawing/2014/main" val="2104307574"/>
                    </a:ext>
                  </a:extLst>
                </a:gridCol>
                <a:gridCol w="3078831">
                  <a:extLst>
                    <a:ext uri="{9D8B030D-6E8A-4147-A177-3AD203B41FA5}">
                      <a16:colId xmlns:a16="http://schemas.microsoft.com/office/drawing/2014/main" val="3381215822"/>
                    </a:ext>
                  </a:extLst>
                </a:gridCol>
                <a:gridCol w="356935">
                  <a:extLst>
                    <a:ext uri="{9D8B030D-6E8A-4147-A177-3AD203B41FA5}">
                      <a16:colId xmlns:a16="http://schemas.microsoft.com/office/drawing/2014/main" val="3850657653"/>
                    </a:ext>
                  </a:extLst>
                </a:gridCol>
              </a:tblGrid>
              <a:tr h="3113383">
                <a:tc>
                  <a:txBody>
                    <a:bodyPr/>
                    <a:lstStyle/>
                    <a:p>
                      <a:r>
                        <a:rPr lang="pt-BR" sz="1200">
                          <a:effectLst/>
                          <a:highlight>
                            <a:srgbClr val="00FF00"/>
                          </a:highlight>
                        </a:rPr>
                        <a:t>RF0043</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Confirmar recebimento de itens para troca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dirty="0">
                          <a:effectLst/>
                          <a:highlight>
                            <a:srgbClr val="00FF00"/>
                          </a:highlight>
                        </a:rPr>
                        <a:t>O sistema deverá possibilitar que o administrador confirme o recebimento de pedidos de troca ou compra com status EM TROCA.</a:t>
                      </a:r>
                      <a:endParaRPr lang="pt-BR" sz="1200" dirty="0">
                        <a:effectLst/>
                      </a:endParaRPr>
                    </a:p>
                    <a:p>
                      <a:pPr>
                        <a:tabLst>
                          <a:tab pos="5626100" algn="l"/>
                        </a:tabLst>
                      </a:pPr>
                      <a:r>
                        <a:rPr lang="pt-BR" sz="1200" dirty="0">
                          <a:effectLst/>
                          <a:highlight>
                            <a:srgbClr val="00FF00"/>
                          </a:highlight>
                        </a:rPr>
                        <a:t> </a:t>
                      </a:r>
                      <a:endParaRPr lang="pt-BR" sz="1200" dirty="0">
                        <a:effectLst/>
                      </a:endParaRPr>
                    </a:p>
                    <a:p>
                      <a:pPr>
                        <a:tabLst>
                          <a:tab pos="5626100" algn="l"/>
                        </a:tabLst>
                      </a:pPr>
                      <a:r>
                        <a:rPr lang="pt-BR" sz="1200" dirty="0">
                          <a:effectLst/>
                          <a:highlight>
                            <a:srgbClr val="00FF00"/>
                          </a:highlight>
                        </a:rPr>
                        <a:t>Nesta confirmação o administrador deverá informar se os itens trocados deverão retornar ao estoque. Em caso positivo deve-se dar entrada no estoque dos respectivos itens. </a:t>
                      </a:r>
                      <a:endParaRPr lang="pt-BR" sz="1200" dirty="0">
                        <a:effectLst/>
                      </a:endParaRPr>
                    </a:p>
                    <a:p>
                      <a:pPr>
                        <a:tabLst>
                          <a:tab pos="5626100" algn="l"/>
                        </a:tabLst>
                      </a:pPr>
                      <a:r>
                        <a:rPr lang="pt-BR" sz="1200" dirty="0">
                          <a:effectLst/>
                          <a:highlight>
                            <a:srgbClr val="00FF00"/>
                          </a:highlight>
                        </a:rPr>
                        <a:t> </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927240716"/>
                  </a:ext>
                </a:extLst>
              </a:tr>
              <a:tr h="1383725">
                <a:tc>
                  <a:txBody>
                    <a:bodyPr/>
                    <a:lstStyle/>
                    <a:p>
                      <a:r>
                        <a:rPr lang="pt-BR" sz="1200">
                          <a:effectLst/>
                          <a:highlight>
                            <a:srgbClr val="00FF00"/>
                          </a:highlight>
                        </a:rPr>
                        <a:t>RF0044</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Gerar cupom de troca após recebimento de itens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200" dirty="0">
                          <a:effectLst/>
                          <a:highlight>
                            <a:srgbClr val="00FF00"/>
                          </a:highlight>
                        </a:rPr>
                        <a:t>O sistema deverá gerar um cupom de troca quando o administrador informar que os itens a serem trocados chegaram. Este cupom deverá ser disponibilizado para o cliente para ser utilizado em futuras compras.</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1886707024"/>
                  </a:ext>
                </a:extLst>
              </a:tr>
            </a:tbl>
          </a:graphicData>
        </a:graphic>
      </p:graphicFrame>
      <p:graphicFrame>
        <p:nvGraphicFramePr>
          <p:cNvPr id="12" name="Espaço Reservado para Conteúdo 11">
            <a:extLst>
              <a:ext uri="{FF2B5EF4-FFF2-40B4-BE49-F238E27FC236}">
                <a16:creationId xmlns:a16="http://schemas.microsoft.com/office/drawing/2014/main" id="{5462FC29-A69E-409A-81AD-67E47239A979}"/>
              </a:ext>
            </a:extLst>
          </p:cNvPr>
          <p:cNvGraphicFramePr>
            <a:graphicFrameLocks noGrp="1"/>
          </p:cNvGraphicFramePr>
          <p:nvPr>
            <p:ph sz="half" idx="2"/>
            <p:extLst>
              <p:ext uri="{D42A27DB-BD31-4B8C-83A1-F6EECF244321}">
                <p14:modId xmlns:p14="http://schemas.microsoft.com/office/powerpoint/2010/main" val="332233598"/>
              </p:ext>
            </p:extLst>
          </p:nvPr>
        </p:nvGraphicFramePr>
        <p:xfrm>
          <a:off x="6172201" y="1837016"/>
          <a:ext cx="5181598" cy="4497109"/>
        </p:xfrm>
        <a:graphic>
          <a:graphicData uri="http://schemas.openxmlformats.org/drawingml/2006/table">
            <a:tbl>
              <a:tblPr>
                <a:tableStyleId>{5C22544A-7EE6-4342-B048-85BDC9FD1C3A}</a:tableStyleId>
              </a:tblPr>
              <a:tblGrid>
                <a:gridCol w="718170">
                  <a:extLst>
                    <a:ext uri="{9D8B030D-6E8A-4147-A177-3AD203B41FA5}">
                      <a16:colId xmlns:a16="http://schemas.microsoft.com/office/drawing/2014/main" val="736563981"/>
                    </a:ext>
                  </a:extLst>
                </a:gridCol>
                <a:gridCol w="1027662">
                  <a:extLst>
                    <a:ext uri="{9D8B030D-6E8A-4147-A177-3AD203B41FA5}">
                      <a16:colId xmlns:a16="http://schemas.microsoft.com/office/drawing/2014/main" val="599463431"/>
                    </a:ext>
                  </a:extLst>
                </a:gridCol>
                <a:gridCol w="3062788">
                  <a:extLst>
                    <a:ext uri="{9D8B030D-6E8A-4147-A177-3AD203B41FA5}">
                      <a16:colId xmlns:a16="http://schemas.microsoft.com/office/drawing/2014/main" val="3705814884"/>
                    </a:ext>
                  </a:extLst>
                </a:gridCol>
                <a:gridCol w="372978">
                  <a:extLst>
                    <a:ext uri="{9D8B030D-6E8A-4147-A177-3AD203B41FA5}">
                      <a16:colId xmlns:a16="http://schemas.microsoft.com/office/drawing/2014/main" val="166387653"/>
                    </a:ext>
                  </a:extLst>
                </a:gridCol>
              </a:tblGrid>
              <a:tr h="286439">
                <a:tc gridSpan="3">
                  <a:txBody>
                    <a:bodyPr/>
                    <a:lstStyle/>
                    <a:p>
                      <a:pPr>
                        <a:spcAft>
                          <a:spcPts val="600"/>
                        </a:spcAft>
                      </a:pPr>
                      <a:r>
                        <a:rPr lang="pt-BR" sz="1200">
                          <a:effectLst/>
                        </a:rPr>
                        <a:t>Grupo: Controle de estoque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hMerge="1">
                  <a:txBody>
                    <a:bodyPr/>
                    <a:lstStyle/>
                    <a:p>
                      <a:endParaRPr lang="pt-BR"/>
                    </a:p>
                  </a:txBody>
                  <a:tcPr/>
                </a:tc>
                <a:tc hMerge="1">
                  <a:txBody>
                    <a:bodyPr/>
                    <a:lstStyle/>
                    <a:p>
                      <a:endParaRPr lang="pt-BR"/>
                    </a:p>
                  </a:txBody>
                  <a:tcPr/>
                </a:tc>
                <a:tc>
                  <a:txBody>
                    <a:bodyPr/>
                    <a:lstStyle/>
                    <a:p>
                      <a:pPr>
                        <a:spcAft>
                          <a:spcPts val="600"/>
                        </a:spcAft>
                      </a:pP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274988217"/>
                  </a:ext>
                </a:extLst>
              </a:tr>
              <a:tr h="1575421">
                <a:tc>
                  <a:txBody>
                    <a:bodyPr/>
                    <a:lstStyle/>
                    <a:p>
                      <a:r>
                        <a:rPr lang="pt-BR" sz="1200">
                          <a:effectLst/>
                          <a:highlight>
                            <a:srgbClr val="00FF00"/>
                          </a:highlight>
                        </a:rPr>
                        <a:t>RF0051</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Realizar entrada em estoque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200" dirty="0">
                          <a:effectLst/>
                          <a:highlight>
                            <a:srgbClr val="00FF00"/>
                          </a:highlight>
                        </a:rPr>
                        <a:t>O sistema deve permitir que seja possível realizar entrada de itens de livros em estoque.</a:t>
                      </a:r>
                      <a:endParaRPr lang="pt-BR" sz="1200" dirty="0">
                        <a:effectLst/>
                      </a:endParaRPr>
                    </a:p>
                    <a:p>
                      <a:pPr>
                        <a:spcAft>
                          <a:spcPts val="600"/>
                        </a:spcAft>
                      </a:pPr>
                      <a:r>
                        <a:rPr lang="pt-BR" sz="1200" dirty="0">
                          <a:effectLst/>
                          <a:highlight>
                            <a:srgbClr val="00FF00"/>
                          </a:highlight>
                        </a:rPr>
                        <a:t>No registro de cada item, deve ser indicado o livro já previamente cadastrado e a quantidade de itens do livro.</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550003174"/>
                  </a:ext>
                </a:extLst>
              </a:tr>
              <a:tr h="1432199">
                <a:tc>
                  <a:txBody>
                    <a:bodyPr/>
                    <a:lstStyle/>
                    <a:p>
                      <a:r>
                        <a:rPr lang="pt-BR" sz="1200">
                          <a:effectLst/>
                          <a:highlight>
                            <a:srgbClr val="00FF00"/>
                          </a:highlight>
                        </a:rPr>
                        <a:t>RF0052</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Calcular valor de venda</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200">
                          <a:effectLst/>
                          <a:highlight>
                            <a:srgbClr val="00FF00"/>
                          </a:highlight>
                        </a:rPr>
                        <a:t>O sistema deve calcular o valor de venda com base no valor de custo e o grupo de precificação. Sendo que o valor de venda será o valor de compra mais o percentual definido no grupo de precificação relacionado ao livro.</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855193735"/>
                  </a:ext>
                </a:extLst>
              </a:tr>
              <a:tr h="572881">
                <a:tc>
                  <a:txBody>
                    <a:bodyPr/>
                    <a:lstStyle/>
                    <a:p>
                      <a:r>
                        <a:rPr lang="pt-BR" sz="1200">
                          <a:effectLst/>
                          <a:highlight>
                            <a:srgbClr val="00FF00"/>
                          </a:highlight>
                        </a:rPr>
                        <a:t>RF0053</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Dar baixa em estoque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200">
                          <a:effectLst/>
                          <a:highlight>
                            <a:srgbClr val="00FF00"/>
                          </a:highlight>
                        </a:rPr>
                        <a:t>Para cada venda realizada deve-se dar baixa no estoque do total de itens vendidos.</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4052366665"/>
                  </a:ext>
                </a:extLst>
              </a:tr>
              <a:tr h="630169">
                <a:tc>
                  <a:txBody>
                    <a:bodyPr/>
                    <a:lstStyle/>
                    <a:p>
                      <a:r>
                        <a:rPr lang="pt-BR" sz="1200">
                          <a:effectLst/>
                          <a:highlight>
                            <a:srgbClr val="00FF00"/>
                          </a:highlight>
                        </a:rPr>
                        <a:t>RF0054</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r>
                        <a:rPr lang="pt-BR" sz="1200">
                          <a:effectLst/>
                          <a:highlight>
                            <a:srgbClr val="00FF00"/>
                          </a:highlight>
                        </a:rPr>
                        <a:t>Realizar reentrada em estoque</a:t>
                      </a:r>
                      <a:endParaRPr lang="pt-BR" sz="120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200" dirty="0">
                          <a:effectLst/>
                          <a:highlight>
                            <a:srgbClr val="00FF00"/>
                          </a:highlight>
                        </a:rPr>
                        <a:t>O sistema deve realizar a reentrada de um item em estoque a partir da troca de um produto. </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tc>
                  <a:txBody>
                    <a:bodyPr/>
                    <a:lstStyle/>
                    <a:p>
                      <a:pPr>
                        <a:spcAft>
                          <a:spcPts val="600"/>
                        </a:spcAf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718" marR="35718" marT="0" marB="0"/>
                </a:tc>
                <a:extLst>
                  <a:ext uri="{0D108BD9-81ED-4DB2-BD59-A6C34878D82A}">
                    <a16:rowId xmlns:a16="http://schemas.microsoft.com/office/drawing/2014/main" val="2903421737"/>
                  </a:ext>
                </a:extLst>
              </a:tr>
            </a:tbl>
          </a:graphicData>
        </a:graphic>
      </p:graphicFrame>
      <p:sp>
        <p:nvSpPr>
          <p:cNvPr id="7" name="Título 1">
            <a:extLst>
              <a:ext uri="{FF2B5EF4-FFF2-40B4-BE49-F238E27FC236}">
                <a16:creationId xmlns:a16="http://schemas.microsoft.com/office/drawing/2014/main" id="{6C26DC5B-E60C-4FA0-8C03-B6335D71A14A}"/>
              </a:ext>
            </a:extLst>
          </p:cNvPr>
          <p:cNvSpPr>
            <a:spLocks noGrp="1"/>
          </p:cNvSpPr>
          <p:nvPr>
            <p:ph type="title"/>
          </p:nvPr>
        </p:nvSpPr>
        <p:spPr>
          <a:xfrm>
            <a:off x="838200" y="365125"/>
            <a:ext cx="10515600" cy="1325563"/>
          </a:xfrm>
        </p:spPr>
        <p:txBody>
          <a:bodyPr/>
          <a:lstStyle/>
          <a:p>
            <a:r>
              <a:rPr lang="pt-BR" dirty="0"/>
              <a:t>Requisitos Funcionais</a:t>
            </a:r>
            <a:br>
              <a:rPr lang="pt-BR" dirty="0"/>
            </a:br>
            <a:r>
              <a:rPr lang="pt-BR" dirty="0"/>
              <a:t>Implementados</a:t>
            </a:r>
          </a:p>
        </p:txBody>
      </p:sp>
      <p:sp>
        <p:nvSpPr>
          <p:cNvPr id="8" name="CaixaDeTexto 7">
            <a:extLst>
              <a:ext uri="{FF2B5EF4-FFF2-40B4-BE49-F238E27FC236}">
                <a16:creationId xmlns:a16="http://schemas.microsoft.com/office/drawing/2014/main" id="{933C3931-F73C-495E-B99C-2A8157D50362}"/>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694933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ço Reservado para Conteúdo 7">
            <a:extLst>
              <a:ext uri="{FF2B5EF4-FFF2-40B4-BE49-F238E27FC236}">
                <a16:creationId xmlns:a16="http://schemas.microsoft.com/office/drawing/2014/main" id="{C764B050-7F5D-4753-A9C9-4D8DA3B58BA5}"/>
              </a:ext>
            </a:extLst>
          </p:cNvPr>
          <p:cNvGraphicFramePr>
            <a:graphicFrameLocks noGrp="1"/>
          </p:cNvGraphicFramePr>
          <p:nvPr>
            <p:ph sz="half" idx="1"/>
            <p:extLst>
              <p:ext uri="{D42A27DB-BD31-4B8C-83A1-F6EECF244321}">
                <p14:modId xmlns:p14="http://schemas.microsoft.com/office/powerpoint/2010/main" val="121979821"/>
              </p:ext>
            </p:extLst>
          </p:nvPr>
        </p:nvGraphicFramePr>
        <p:xfrm>
          <a:off x="838200" y="1849437"/>
          <a:ext cx="5181599" cy="4618247"/>
        </p:xfrm>
        <a:graphic>
          <a:graphicData uri="http://schemas.openxmlformats.org/drawingml/2006/table">
            <a:tbl>
              <a:tblPr>
                <a:tableStyleId>{5C22544A-7EE6-4342-B048-85BDC9FD1C3A}</a:tableStyleId>
              </a:tblPr>
              <a:tblGrid>
                <a:gridCol w="807814">
                  <a:extLst>
                    <a:ext uri="{9D8B030D-6E8A-4147-A177-3AD203B41FA5}">
                      <a16:colId xmlns:a16="http://schemas.microsoft.com/office/drawing/2014/main" val="2884199195"/>
                    </a:ext>
                  </a:extLst>
                </a:gridCol>
                <a:gridCol w="938019">
                  <a:extLst>
                    <a:ext uri="{9D8B030D-6E8A-4147-A177-3AD203B41FA5}">
                      <a16:colId xmlns:a16="http://schemas.microsoft.com/office/drawing/2014/main" val="557408166"/>
                    </a:ext>
                  </a:extLst>
                </a:gridCol>
                <a:gridCol w="3094872">
                  <a:extLst>
                    <a:ext uri="{9D8B030D-6E8A-4147-A177-3AD203B41FA5}">
                      <a16:colId xmlns:a16="http://schemas.microsoft.com/office/drawing/2014/main" val="1848696132"/>
                    </a:ext>
                  </a:extLst>
                </a:gridCol>
                <a:gridCol w="340894">
                  <a:extLst>
                    <a:ext uri="{9D8B030D-6E8A-4147-A177-3AD203B41FA5}">
                      <a16:colId xmlns:a16="http://schemas.microsoft.com/office/drawing/2014/main" val="2025448008"/>
                    </a:ext>
                  </a:extLst>
                </a:gridCol>
              </a:tblGrid>
              <a:tr h="298979">
                <a:tc gridSpan="3">
                  <a:txBody>
                    <a:bodyPr/>
                    <a:lstStyle/>
                    <a:p>
                      <a:pPr>
                        <a:tabLst>
                          <a:tab pos="5626100" algn="l"/>
                        </a:tabLst>
                      </a:pPr>
                      <a:r>
                        <a:rPr lang="pt-BR" sz="1200">
                          <a:effectLst/>
                        </a:rPr>
                        <a:t>Grupo: Geral</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2949356638"/>
                  </a:ext>
                </a:extLst>
              </a:tr>
              <a:tr h="597959">
                <a:tc>
                  <a:txBody>
                    <a:bodyPr/>
                    <a:lstStyle/>
                    <a:p>
                      <a:r>
                        <a:rPr lang="pt-BR" sz="1200">
                          <a:effectLst/>
                          <a:highlight>
                            <a:srgbClr val="00FF00"/>
                          </a:highlight>
                        </a:rPr>
                        <a:t>RNF0011</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200">
                          <a:effectLst/>
                          <a:highlight>
                            <a:srgbClr val="00FF00"/>
                          </a:highlight>
                        </a:rPr>
                        <a:t>Tempo de resposta para consultas</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200">
                          <a:effectLst/>
                          <a:highlight>
                            <a:srgbClr val="00FF00"/>
                          </a:highlight>
                        </a:rPr>
                        <a:t>Toda consulta de usuário deve ter resposta em no máximo 1 segundo.</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3934483626"/>
                  </a:ext>
                </a:extLst>
              </a:tr>
              <a:tr h="896937">
                <a:tc>
                  <a:txBody>
                    <a:bodyPr/>
                    <a:lstStyle/>
                    <a:p>
                      <a:r>
                        <a:rPr lang="pt-BR" sz="1200">
                          <a:solidFill>
                            <a:schemeClr val="bg1"/>
                          </a:solidFill>
                          <a:effectLst/>
                          <a:highlight>
                            <a:srgbClr val="FF0000"/>
                          </a:highlight>
                        </a:rPr>
                        <a:t>RNF0012</a:t>
                      </a:r>
                      <a:endParaRPr lang="pt-BR" sz="1200">
                        <a:solidFill>
                          <a:schemeClr val="bg1"/>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200" dirty="0">
                          <a:solidFill>
                            <a:schemeClr val="bg1"/>
                          </a:solidFill>
                          <a:effectLst/>
                          <a:highlight>
                            <a:srgbClr val="FF0000"/>
                          </a:highlight>
                        </a:rPr>
                        <a:t>Log de transação </a:t>
                      </a:r>
                      <a:endParaRPr lang="pt-BR" sz="1200" dirty="0">
                        <a:solidFill>
                          <a:schemeClr val="bg1"/>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200" dirty="0">
                          <a:solidFill>
                            <a:schemeClr val="bg1"/>
                          </a:solidFill>
                          <a:effectLst/>
                          <a:highlight>
                            <a:srgbClr val="FF0000"/>
                          </a:highlight>
                        </a:rPr>
                        <a:t>Para toda operação de escrita (Inserção ou Alteração) deve ser registado data, hora, usuário responsável além de manter os dados alterados.</a:t>
                      </a:r>
                      <a:endParaRPr lang="pt-BR" sz="1200" dirty="0">
                        <a:solidFill>
                          <a:schemeClr val="bg1"/>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endParaRPr lang="pt-BR" sz="1200" dirty="0">
                        <a:solidFill>
                          <a:schemeClr val="bg1"/>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1267116542"/>
                  </a:ext>
                </a:extLst>
              </a:tr>
              <a:tr h="298979">
                <a:tc gridSpan="3">
                  <a:txBody>
                    <a:bodyPr/>
                    <a:lstStyle/>
                    <a:p>
                      <a:pPr>
                        <a:tabLst>
                          <a:tab pos="5626100" algn="l"/>
                        </a:tabLst>
                      </a:pPr>
                      <a:r>
                        <a:rPr lang="pt-BR" sz="1200">
                          <a:effectLst/>
                          <a:highlight>
                            <a:srgbClr val="FFFF00"/>
                          </a:highlight>
                        </a:rPr>
                        <a:t> </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1639006993"/>
                  </a:ext>
                </a:extLst>
              </a:tr>
              <a:tr h="298979">
                <a:tc gridSpan="3">
                  <a:txBody>
                    <a:bodyPr/>
                    <a:lstStyle/>
                    <a:p>
                      <a:pPr>
                        <a:tabLst>
                          <a:tab pos="5626100" algn="l"/>
                        </a:tabLst>
                      </a:pPr>
                      <a:r>
                        <a:rPr lang="pt-BR" sz="1200">
                          <a:effectLst/>
                        </a:rPr>
                        <a:t>Grupo: Cadastro de Livros</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2823193636"/>
                  </a:ext>
                </a:extLst>
              </a:tr>
              <a:tr h="896937">
                <a:tc>
                  <a:txBody>
                    <a:bodyPr/>
                    <a:lstStyle/>
                    <a:p>
                      <a:r>
                        <a:rPr lang="pt-BR" sz="1200">
                          <a:effectLst/>
                          <a:highlight>
                            <a:srgbClr val="00FF00"/>
                          </a:highlight>
                        </a:rPr>
                        <a:t>RNF0021</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200">
                          <a:effectLst/>
                          <a:highlight>
                            <a:srgbClr val="00FF00"/>
                          </a:highlight>
                        </a:rPr>
                        <a:t>Código de livro</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200" dirty="0">
                          <a:effectLst/>
                          <a:highlight>
                            <a:srgbClr val="00FF00"/>
                          </a:highlight>
                        </a:rPr>
                        <a:t>Todo livro cadastrado deve receber um código único no sistema.</a:t>
                      </a:r>
                      <a:endParaRPr lang="pt-BR" sz="1200" dirty="0">
                        <a:effectLst/>
                      </a:endParaRPr>
                    </a:p>
                    <a:p>
                      <a:pPr>
                        <a:tabLst>
                          <a:tab pos="5626100" algn="l"/>
                        </a:tabLst>
                      </a:pPr>
                      <a:r>
                        <a:rPr lang="pt-BR" sz="1200" dirty="0">
                          <a:effectLst/>
                          <a:highlight>
                            <a:srgbClr val="00FF00"/>
                          </a:highlight>
                        </a:rPr>
                        <a:t> </a:t>
                      </a:r>
                      <a:endParaRPr lang="pt-BR" sz="1200" dirty="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3594038477"/>
                  </a:ext>
                </a:extLst>
              </a:tr>
              <a:tr h="1195916">
                <a:tc>
                  <a:txBody>
                    <a:bodyPr/>
                    <a:lstStyle/>
                    <a:p>
                      <a:r>
                        <a:rPr lang="pt-BR" sz="1200">
                          <a:effectLst/>
                          <a:highlight>
                            <a:srgbClr val="00FF00"/>
                          </a:highlight>
                        </a:rPr>
                        <a:t>RNF0013</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200">
                          <a:effectLst/>
                          <a:highlight>
                            <a:srgbClr val="00FF00"/>
                          </a:highlight>
                        </a:rPr>
                        <a:t>Cadastro de domínios</a:t>
                      </a:r>
                      <a:endParaRPr lang="pt-BR" sz="120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200" dirty="0">
                          <a:effectLst/>
                          <a:highlight>
                            <a:srgbClr val="00FF00"/>
                          </a:highlight>
                        </a:rPr>
                        <a:t>Deve haver um script de implantação do sistema que insere todos registros de tabelas de domínio necessárias por </a:t>
                      </a:r>
                      <a:r>
                        <a:rPr lang="pt-BR" sz="1200" dirty="0" err="1">
                          <a:effectLst/>
                          <a:highlight>
                            <a:srgbClr val="00FF00"/>
                          </a:highlight>
                        </a:rPr>
                        <a:t>ex</a:t>
                      </a:r>
                      <a:r>
                        <a:rPr lang="pt-BR" sz="1200" dirty="0">
                          <a:effectLst/>
                          <a:highlight>
                            <a:srgbClr val="00FF00"/>
                          </a:highlight>
                        </a:rPr>
                        <a:t>: grupo de precificação, autor, editora, fornecedor, etc...</a:t>
                      </a:r>
                      <a:endParaRPr lang="pt-BR" sz="1200" dirty="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1175578115"/>
                  </a:ext>
                </a:extLst>
              </a:tr>
            </a:tbl>
          </a:graphicData>
        </a:graphic>
      </p:graphicFrame>
      <p:graphicFrame>
        <p:nvGraphicFramePr>
          <p:cNvPr id="9" name="Espaço Reservado para Conteúdo 8">
            <a:extLst>
              <a:ext uri="{FF2B5EF4-FFF2-40B4-BE49-F238E27FC236}">
                <a16:creationId xmlns:a16="http://schemas.microsoft.com/office/drawing/2014/main" id="{0889BD0F-5286-4478-A8AE-E92BE44A8EFB}"/>
              </a:ext>
            </a:extLst>
          </p:cNvPr>
          <p:cNvGraphicFramePr>
            <a:graphicFrameLocks noGrp="1"/>
          </p:cNvGraphicFramePr>
          <p:nvPr>
            <p:ph sz="half" idx="2"/>
            <p:extLst>
              <p:ext uri="{D42A27DB-BD31-4B8C-83A1-F6EECF244321}">
                <p14:modId xmlns:p14="http://schemas.microsoft.com/office/powerpoint/2010/main" val="3939508746"/>
              </p:ext>
            </p:extLst>
          </p:nvPr>
        </p:nvGraphicFramePr>
        <p:xfrm>
          <a:off x="6172200" y="1849437"/>
          <a:ext cx="5181599" cy="4600877"/>
        </p:xfrm>
        <a:graphic>
          <a:graphicData uri="http://schemas.openxmlformats.org/drawingml/2006/table">
            <a:tbl>
              <a:tblPr>
                <a:tableStyleId>{5C22544A-7EE6-4342-B048-85BDC9FD1C3A}</a:tableStyleId>
              </a:tblPr>
              <a:tblGrid>
                <a:gridCol w="807814">
                  <a:extLst>
                    <a:ext uri="{9D8B030D-6E8A-4147-A177-3AD203B41FA5}">
                      <a16:colId xmlns:a16="http://schemas.microsoft.com/office/drawing/2014/main" val="808749310"/>
                    </a:ext>
                  </a:extLst>
                </a:gridCol>
                <a:gridCol w="938019">
                  <a:extLst>
                    <a:ext uri="{9D8B030D-6E8A-4147-A177-3AD203B41FA5}">
                      <a16:colId xmlns:a16="http://schemas.microsoft.com/office/drawing/2014/main" val="1455098665"/>
                    </a:ext>
                  </a:extLst>
                </a:gridCol>
                <a:gridCol w="3078830">
                  <a:extLst>
                    <a:ext uri="{9D8B030D-6E8A-4147-A177-3AD203B41FA5}">
                      <a16:colId xmlns:a16="http://schemas.microsoft.com/office/drawing/2014/main" val="1182355832"/>
                    </a:ext>
                  </a:extLst>
                </a:gridCol>
                <a:gridCol w="356936">
                  <a:extLst>
                    <a:ext uri="{9D8B030D-6E8A-4147-A177-3AD203B41FA5}">
                      <a16:colId xmlns:a16="http://schemas.microsoft.com/office/drawing/2014/main" val="3260505854"/>
                    </a:ext>
                  </a:extLst>
                </a:gridCol>
              </a:tblGrid>
              <a:tr h="203848">
                <a:tc gridSpan="3">
                  <a:txBody>
                    <a:bodyPr/>
                    <a:lstStyle/>
                    <a:p>
                      <a:pPr>
                        <a:spcAft>
                          <a:spcPts val="600"/>
                        </a:spcAft>
                      </a:pPr>
                      <a:r>
                        <a:rPr lang="pt-BR" sz="1050">
                          <a:effectLst/>
                        </a:rPr>
                        <a:t>Grupo: Cadastro de Clientes</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hMerge="1">
                  <a:txBody>
                    <a:bodyPr/>
                    <a:lstStyle/>
                    <a:p>
                      <a:endParaRPr lang="pt-BR"/>
                    </a:p>
                  </a:txBody>
                  <a:tcPr/>
                </a:tc>
                <a:tc hMerge="1">
                  <a:txBody>
                    <a:bodyPr/>
                    <a:lstStyle/>
                    <a:p>
                      <a:endParaRPr lang="pt-BR"/>
                    </a:p>
                  </a:txBody>
                  <a:tcPr/>
                </a:tc>
                <a:tc>
                  <a:txBody>
                    <a:bodyPr/>
                    <a:lstStyle/>
                    <a:p>
                      <a:pPr>
                        <a:spcAft>
                          <a:spcPts val="600"/>
                        </a:spcAft>
                      </a:pP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1431343951"/>
                  </a:ext>
                </a:extLst>
              </a:tr>
              <a:tr h="611549">
                <a:tc>
                  <a:txBody>
                    <a:bodyPr/>
                    <a:lstStyle/>
                    <a:p>
                      <a:r>
                        <a:rPr lang="pt-BR" sz="1050">
                          <a:effectLst/>
                          <a:highlight>
                            <a:srgbClr val="00FF00"/>
                          </a:highlight>
                        </a:rPr>
                        <a:t>RNF0031</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effectLst/>
                          <a:highlight>
                            <a:srgbClr val="00FF00"/>
                          </a:highlight>
                        </a:rPr>
                        <a:t>Senha forte</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dirty="0">
                          <a:effectLst/>
                          <a:highlight>
                            <a:srgbClr val="00FF00"/>
                          </a:highlight>
                        </a:rPr>
                        <a:t>A senha cadastrada pelo usuário deve ser composta de pelo menos 8 caracteres, ter letras maiúsculas e minúsculas além de conter caracteres especiais.</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1520414560"/>
                  </a:ext>
                </a:extLst>
              </a:tr>
              <a:tr h="407700">
                <a:tc>
                  <a:txBody>
                    <a:bodyPr/>
                    <a:lstStyle/>
                    <a:p>
                      <a:r>
                        <a:rPr lang="pt-BR" sz="1050">
                          <a:effectLst/>
                          <a:highlight>
                            <a:srgbClr val="00FF00"/>
                          </a:highlight>
                        </a:rPr>
                        <a:t>RNF0032</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effectLst/>
                          <a:highlight>
                            <a:srgbClr val="00FF00"/>
                          </a:highlight>
                        </a:rPr>
                        <a:t>Confirmação de senha</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a:effectLst/>
                          <a:highlight>
                            <a:srgbClr val="00FF00"/>
                          </a:highlight>
                        </a:rPr>
                        <a:t>O usuário obrigatoriamente deve digitar duas vezes a mesma senha no momento do registro da mesma.</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907318962"/>
                  </a:ext>
                </a:extLst>
              </a:tr>
              <a:tr h="203848">
                <a:tc>
                  <a:txBody>
                    <a:bodyPr/>
                    <a:lstStyle/>
                    <a:p>
                      <a:r>
                        <a:rPr lang="pt-BR" sz="1050">
                          <a:effectLst/>
                          <a:highlight>
                            <a:srgbClr val="00FF00"/>
                          </a:highlight>
                        </a:rPr>
                        <a:t>RNF0033</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effectLst/>
                          <a:highlight>
                            <a:srgbClr val="00FF00"/>
                          </a:highlight>
                        </a:rPr>
                        <a:t>Senha criptografada</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a:effectLst/>
                          <a:highlight>
                            <a:srgbClr val="00FF00"/>
                          </a:highlight>
                        </a:rPr>
                        <a:t>A senha deve ser criptografada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1337187057"/>
                  </a:ext>
                </a:extLst>
              </a:tr>
              <a:tr h="815398">
                <a:tc>
                  <a:txBody>
                    <a:bodyPr/>
                    <a:lstStyle/>
                    <a:p>
                      <a:r>
                        <a:rPr lang="pt-BR" sz="1050" dirty="0">
                          <a:effectLst/>
                          <a:highlight>
                            <a:srgbClr val="00FF00"/>
                          </a:highlight>
                        </a:rPr>
                        <a:t>RF0034</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effectLst/>
                          <a:highlight>
                            <a:srgbClr val="00FF00"/>
                          </a:highlight>
                        </a:rPr>
                        <a:t>Alteração apenas de endereços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a:effectLst/>
                          <a:highlight>
                            <a:srgbClr val="00FF00"/>
                          </a:highlight>
                        </a:rPr>
                        <a:t>O sistema deve possibilitar que endereços de entrega ou cobrança possam ser alterados ou adicionados de forma simples sem a necessidade da edição dos demais dados cadastrais.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235747459"/>
                  </a:ext>
                </a:extLst>
              </a:tr>
              <a:tr h="611549">
                <a:tc>
                  <a:txBody>
                    <a:bodyPr/>
                    <a:lstStyle/>
                    <a:p>
                      <a:r>
                        <a:rPr lang="pt-BR" sz="1050">
                          <a:effectLst/>
                          <a:highlight>
                            <a:srgbClr val="00FF00"/>
                          </a:highlight>
                        </a:rPr>
                        <a:t>RNF0035</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effectLst/>
                          <a:highlight>
                            <a:srgbClr val="00FF00"/>
                          </a:highlight>
                        </a:rPr>
                        <a:t>Código de cliente</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a:effectLst/>
                          <a:highlight>
                            <a:srgbClr val="00FF00"/>
                          </a:highlight>
                        </a:rPr>
                        <a:t>Todo cliente cadastrado deve receber um código único no sistema.</a:t>
                      </a:r>
                      <a:endParaRPr lang="pt-BR" sz="1050">
                        <a:effectLst/>
                      </a:endParaRPr>
                    </a:p>
                    <a:p>
                      <a:pPr>
                        <a:tabLst>
                          <a:tab pos="5626100" algn="l"/>
                        </a:tabLst>
                      </a:pPr>
                      <a:r>
                        <a:rPr lang="pt-BR" sz="1050">
                          <a:effectLst/>
                          <a:highlight>
                            <a:srgbClr val="00FF00"/>
                          </a:highlight>
                        </a:rPr>
                        <a:t>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3415990437"/>
                  </a:ext>
                </a:extLst>
              </a:tr>
              <a:tr h="203848">
                <a:tc gridSpan="3">
                  <a:txBody>
                    <a:bodyPr/>
                    <a:lstStyle/>
                    <a:p>
                      <a:pPr>
                        <a:spcAft>
                          <a:spcPts val="600"/>
                        </a:spcAft>
                      </a:pPr>
                      <a:r>
                        <a:rPr lang="pt-BR" sz="1050">
                          <a:effectLst/>
                        </a:rPr>
                        <a:t>Grupo: Gerenciar Vendas Eletrônicas</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hMerge="1">
                  <a:txBody>
                    <a:bodyPr/>
                    <a:lstStyle/>
                    <a:p>
                      <a:endParaRPr lang="pt-BR"/>
                    </a:p>
                  </a:txBody>
                  <a:tcPr/>
                </a:tc>
                <a:tc hMerge="1">
                  <a:txBody>
                    <a:bodyPr/>
                    <a:lstStyle/>
                    <a:p>
                      <a:endParaRPr lang="pt-BR"/>
                    </a:p>
                  </a:txBody>
                  <a:tcPr/>
                </a:tc>
                <a:tc>
                  <a:txBody>
                    <a:bodyPr/>
                    <a:lstStyle/>
                    <a:p>
                      <a:pPr>
                        <a:spcAft>
                          <a:spcPts val="600"/>
                        </a:spcAft>
                      </a:pP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908138358"/>
                  </a:ext>
                </a:extLst>
              </a:tr>
              <a:tr h="203848">
                <a:tc>
                  <a:txBody>
                    <a:bodyPr/>
                    <a:lstStyle/>
                    <a:p>
                      <a:r>
                        <a:rPr lang="pt-BR" sz="105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a:effectLst/>
                        </a:rPr>
                        <a:t> </a:t>
                      </a: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endParaRPr lang="pt-BR" sz="1050">
                        <a:solidFill>
                          <a:srgbClr val="000000"/>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2612920771"/>
                  </a:ext>
                </a:extLst>
              </a:tr>
              <a:tr h="1223097">
                <a:tc>
                  <a:txBody>
                    <a:bodyPr/>
                    <a:lstStyle/>
                    <a:p>
                      <a:r>
                        <a:rPr lang="pt-BR" sz="1050">
                          <a:solidFill>
                            <a:schemeClr val="bg1"/>
                          </a:solidFill>
                          <a:effectLst/>
                          <a:highlight>
                            <a:srgbClr val="FF0000"/>
                          </a:highlight>
                        </a:rPr>
                        <a:t>RNF0042</a:t>
                      </a:r>
                      <a:endParaRPr lang="pt-BR" sz="1050">
                        <a:solidFill>
                          <a:schemeClr val="bg1"/>
                        </a:solidFill>
                        <a:effectLst/>
                        <a:latin typeface="Arial" panose="020B0604020202020204" pitchFamily="34" charset="0"/>
                        <a:ea typeface="Arial" panose="020B0604020202020204" pitchFamily="34" charset="0"/>
                      </a:endParaRPr>
                    </a:p>
                  </a:txBody>
                  <a:tcPr marL="55107" marR="55107" marT="0" marB="0"/>
                </a:tc>
                <a:tc>
                  <a:txBody>
                    <a:bodyPr/>
                    <a:lstStyle/>
                    <a:p>
                      <a:r>
                        <a:rPr lang="pt-BR" sz="1050">
                          <a:solidFill>
                            <a:schemeClr val="bg1"/>
                          </a:solidFill>
                          <a:effectLst/>
                          <a:highlight>
                            <a:srgbClr val="FF0000"/>
                          </a:highlight>
                        </a:rPr>
                        <a:t>Apresentar itens retirados do carrinho</a:t>
                      </a:r>
                      <a:endParaRPr lang="pt-BR" sz="1050">
                        <a:solidFill>
                          <a:schemeClr val="bg1"/>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r>
                        <a:rPr lang="pt-BR" sz="1050" dirty="0">
                          <a:solidFill>
                            <a:schemeClr val="bg1"/>
                          </a:solidFill>
                          <a:effectLst/>
                          <a:highlight>
                            <a:srgbClr val="FF0000"/>
                          </a:highligh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a:t>
                      </a:r>
                      <a:endParaRPr lang="pt-BR" sz="1050" dirty="0">
                        <a:solidFill>
                          <a:schemeClr val="bg1"/>
                        </a:solidFill>
                        <a:effectLst/>
                        <a:latin typeface="Arial" panose="020B0604020202020204" pitchFamily="34" charset="0"/>
                        <a:ea typeface="Arial" panose="020B0604020202020204" pitchFamily="34" charset="0"/>
                      </a:endParaRPr>
                    </a:p>
                  </a:txBody>
                  <a:tcPr marL="55107" marR="55107" marT="0" marB="0"/>
                </a:tc>
                <a:tc>
                  <a:txBody>
                    <a:bodyPr/>
                    <a:lstStyle/>
                    <a:p>
                      <a:pPr>
                        <a:tabLst>
                          <a:tab pos="5626100" algn="l"/>
                        </a:tabLst>
                      </a:pPr>
                      <a:endParaRPr lang="pt-BR" sz="1050" dirty="0">
                        <a:solidFill>
                          <a:schemeClr val="bg1"/>
                        </a:solidFill>
                        <a:effectLst/>
                        <a:latin typeface="Arial" panose="020B0604020202020204" pitchFamily="34" charset="0"/>
                        <a:ea typeface="Arial" panose="020B0604020202020204" pitchFamily="34" charset="0"/>
                      </a:endParaRPr>
                    </a:p>
                  </a:txBody>
                  <a:tcPr marL="55107" marR="55107" marT="0" marB="0"/>
                </a:tc>
                <a:extLst>
                  <a:ext uri="{0D108BD9-81ED-4DB2-BD59-A6C34878D82A}">
                    <a16:rowId xmlns:a16="http://schemas.microsoft.com/office/drawing/2014/main" val="308591436"/>
                  </a:ext>
                </a:extLst>
              </a:tr>
            </a:tbl>
          </a:graphicData>
        </a:graphic>
      </p:graphicFrame>
      <p:sp>
        <p:nvSpPr>
          <p:cNvPr id="5" name="Título 1">
            <a:extLst>
              <a:ext uri="{FF2B5EF4-FFF2-40B4-BE49-F238E27FC236}">
                <a16:creationId xmlns:a16="http://schemas.microsoft.com/office/drawing/2014/main" id="{8C9274C7-F71A-4177-B5F4-482D61E994B3}"/>
              </a:ext>
            </a:extLst>
          </p:cNvPr>
          <p:cNvSpPr>
            <a:spLocks noGrp="1"/>
          </p:cNvSpPr>
          <p:nvPr>
            <p:ph type="title"/>
          </p:nvPr>
        </p:nvSpPr>
        <p:spPr>
          <a:xfrm>
            <a:off x="838200" y="365125"/>
            <a:ext cx="10515600" cy="1325563"/>
          </a:xfrm>
        </p:spPr>
        <p:txBody>
          <a:bodyPr/>
          <a:lstStyle/>
          <a:p>
            <a:r>
              <a:rPr lang="pt-BR" dirty="0"/>
              <a:t>Requisitos Não Funcionais</a:t>
            </a:r>
            <a:br>
              <a:rPr lang="pt-BR" dirty="0"/>
            </a:br>
            <a:r>
              <a:rPr lang="pt-BR" dirty="0"/>
              <a:t>Implementados</a:t>
            </a:r>
          </a:p>
        </p:txBody>
      </p:sp>
      <p:sp>
        <p:nvSpPr>
          <p:cNvPr id="6" name="CaixaDeTexto 5">
            <a:extLst>
              <a:ext uri="{FF2B5EF4-FFF2-40B4-BE49-F238E27FC236}">
                <a16:creationId xmlns:a16="http://schemas.microsoft.com/office/drawing/2014/main" id="{93086E87-9A3C-4FF7-A25A-7513A02E8A77}"/>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28693587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Espaço Reservado para Conteúdo 10">
            <a:extLst>
              <a:ext uri="{FF2B5EF4-FFF2-40B4-BE49-F238E27FC236}">
                <a16:creationId xmlns:a16="http://schemas.microsoft.com/office/drawing/2014/main" id="{055A58D8-1A16-4AB5-8618-884990B6A315}"/>
              </a:ext>
            </a:extLst>
          </p:cNvPr>
          <p:cNvGraphicFramePr>
            <a:graphicFrameLocks noGrp="1"/>
          </p:cNvGraphicFramePr>
          <p:nvPr>
            <p:ph sz="half" idx="1"/>
            <p:extLst>
              <p:ext uri="{D42A27DB-BD31-4B8C-83A1-F6EECF244321}">
                <p14:modId xmlns:p14="http://schemas.microsoft.com/office/powerpoint/2010/main" val="1542200963"/>
              </p:ext>
            </p:extLst>
          </p:nvPr>
        </p:nvGraphicFramePr>
        <p:xfrm>
          <a:off x="838200" y="1828799"/>
          <a:ext cx="5181600" cy="4593657"/>
        </p:xfrm>
        <a:graphic>
          <a:graphicData uri="http://schemas.openxmlformats.org/drawingml/2006/table">
            <a:tbl>
              <a:tblPr>
                <a:tableStyleId>{5C22544A-7EE6-4342-B048-85BDC9FD1C3A}</a:tableStyleId>
              </a:tblPr>
              <a:tblGrid>
                <a:gridCol w="712360">
                  <a:extLst>
                    <a:ext uri="{9D8B030D-6E8A-4147-A177-3AD203B41FA5}">
                      <a16:colId xmlns:a16="http://schemas.microsoft.com/office/drawing/2014/main" val="412974548"/>
                    </a:ext>
                  </a:extLst>
                </a:gridCol>
                <a:gridCol w="1019348">
                  <a:extLst>
                    <a:ext uri="{9D8B030D-6E8A-4147-A177-3AD203B41FA5}">
                      <a16:colId xmlns:a16="http://schemas.microsoft.com/office/drawing/2014/main" val="1608061"/>
                    </a:ext>
                  </a:extLst>
                </a:gridCol>
                <a:gridCol w="3117018">
                  <a:extLst>
                    <a:ext uri="{9D8B030D-6E8A-4147-A177-3AD203B41FA5}">
                      <a16:colId xmlns:a16="http://schemas.microsoft.com/office/drawing/2014/main" val="4251485811"/>
                    </a:ext>
                  </a:extLst>
                </a:gridCol>
                <a:gridCol w="332874">
                  <a:extLst>
                    <a:ext uri="{9D8B030D-6E8A-4147-A177-3AD203B41FA5}">
                      <a16:colId xmlns:a16="http://schemas.microsoft.com/office/drawing/2014/main" val="578311218"/>
                    </a:ext>
                  </a:extLst>
                </a:gridCol>
              </a:tblGrid>
              <a:tr h="190150">
                <a:tc gridSpan="3">
                  <a:txBody>
                    <a:bodyPr/>
                    <a:lstStyle/>
                    <a:p>
                      <a:pPr>
                        <a:tabLst>
                          <a:tab pos="5626100" algn="l"/>
                        </a:tabLst>
                      </a:pPr>
                      <a:r>
                        <a:rPr lang="pt-BR" sz="900">
                          <a:effectLst/>
                        </a:rPr>
                        <a:t>Grupo: Cadastro de Livros</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249499226"/>
                  </a:ext>
                </a:extLst>
              </a:tr>
              <a:tr h="950748">
                <a:tc>
                  <a:txBody>
                    <a:bodyPr/>
                    <a:lstStyle/>
                    <a:p>
                      <a:r>
                        <a:rPr lang="pt-BR" sz="900">
                          <a:effectLst/>
                          <a:highlight>
                            <a:srgbClr val="00FF00"/>
                          </a:highlight>
                        </a:rPr>
                        <a:t>RN0011</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r>
                        <a:rPr lang="pt-BR" sz="900">
                          <a:effectLst/>
                          <a:highlight>
                            <a:srgbClr val="00FF00"/>
                          </a:highlight>
                        </a:rPr>
                        <a:t>Dados obrigatórios para o cadastro de um livro</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dirty="0">
                          <a:effectLst/>
                          <a:highlight>
                            <a:srgbClr val="00FF00"/>
                          </a:highlight>
                        </a:rPr>
                        <a:t>Para todo livro cadastrado é obrigatório o cadastro dos seguintes dados: autor, categoria, ano, título, editora, edição, ISBN, número de páginas, sinopse, dimensões (Altura, largura, peso e profundidade), grupo de precificação e código de barras.</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148005133"/>
                  </a:ext>
                </a:extLst>
              </a:tr>
              <a:tr h="379184">
                <a:tc>
                  <a:txBody>
                    <a:bodyPr/>
                    <a:lstStyle/>
                    <a:p>
                      <a:pPr>
                        <a:tabLst>
                          <a:tab pos="5626100" algn="l"/>
                        </a:tabLst>
                      </a:pPr>
                      <a:r>
                        <a:rPr lang="pt-BR" sz="900">
                          <a:effectLst/>
                          <a:highlight>
                            <a:srgbClr val="00FF00"/>
                          </a:highlight>
                        </a:rPr>
                        <a:t>RN0012</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Associação com categorias</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Um livro pode estar associado com mais de uma categoria.</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714017119"/>
                  </a:ext>
                </a:extLst>
              </a:tr>
              <a:tr h="760598">
                <a:tc>
                  <a:txBody>
                    <a:bodyPr/>
                    <a:lstStyle/>
                    <a:p>
                      <a:pPr>
                        <a:tabLst>
                          <a:tab pos="5626100" algn="l"/>
                        </a:tabLst>
                      </a:pPr>
                      <a:r>
                        <a:rPr lang="pt-BR" sz="900">
                          <a:effectLst/>
                          <a:highlight>
                            <a:srgbClr val="00FF00"/>
                          </a:highlight>
                        </a:rPr>
                        <a:t>RN0013</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Definindo valor de venda</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dirty="0">
                          <a:effectLst/>
                          <a:highlight>
                            <a:srgbClr val="00FF00"/>
                          </a:highlight>
                        </a:rPr>
                        <a:t>Todo livro após cadastrado deverá ser associado a um grupo de precificação onde o valor deverá ter como base a margem de lucro parametrizado para o grupo definido no cadastro do livro.</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739458119"/>
                  </a:ext>
                </a:extLst>
              </a:tr>
              <a:tr h="1140897">
                <a:tc>
                  <a:txBody>
                    <a:bodyPr/>
                    <a:lstStyle/>
                    <a:p>
                      <a:pPr>
                        <a:tabLst>
                          <a:tab pos="5626100" algn="l"/>
                        </a:tabLst>
                      </a:pPr>
                      <a:r>
                        <a:rPr lang="pt-BR" sz="900">
                          <a:effectLst/>
                          <a:highlight>
                            <a:srgbClr val="00FF00"/>
                          </a:highlight>
                        </a:rPr>
                        <a:t>RN0014</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Validar margem de lucro</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368301339"/>
                  </a:ext>
                </a:extLst>
              </a:tr>
              <a:tr h="380300">
                <a:tc>
                  <a:txBody>
                    <a:bodyPr/>
                    <a:lstStyle/>
                    <a:p>
                      <a:pPr>
                        <a:tabLst>
                          <a:tab pos="5626100" algn="l"/>
                        </a:tabLst>
                      </a:pPr>
                      <a:r>
                        <a:rPr lang="pt-BR" sz="900">
                          <a:effectLst/>
                          <a:highlight>
                            <a:srgbClr val="00FF00"/>
                          </a:highlight>
                        </a:rPr>
                        <a:t>RN0015</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Associar motivo de inativação</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Todo livro que for inativado manualmente deve ter uma justificativa e uma categoria de inativação associada.</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897213567"/>
                  </a:ext>
                </a:extLst>
              </a:tr>
              <a:tr h="380300">
                <a:tc>
                  <a:txBody>
                    <a:bodyPr/>
                    <a:lstStyle/>
                    <a:p>
                      <a:pPr>
                        <a:tabLst>
                          <a:tab pos="5626100" algn="l"/>
                        </a:tabLst>
                      </a:pPr>
                      <a:r>
                        <a:rPr lang="pt-BR" sz="900">
                          <a:effectLst/>
                          <a:highlight>
                            <a:srgbClr val="00FF00"/>
                          </a:highlight>
                        </a:rPr>
                        <a:t>RN0016</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Associar motivo de inativação automática</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dirty="0">
                          <a:effectLst/>
                          <a:highlight>
                            <a:srgbClr val="00FF00"/>
                          </a:highlight>
                        </a:rPr>
                        <a:t>Todo cadastro de livro inativado de forma automática deve ser categorizado como FORA DE MERCADO.</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930602319"/>
                  </a:ext>
                </a:extLst>
              </a:tr>
              <a:tr h="380300">
                <a:tc>
                  <a:txBody>
                    <a:bodyPr/>
                    <a:lstStyle/>
                    <a:p>
                      <a:pPr>
                        <a:tabLst>
                          <a:tab pos="5626100" algn="l"/>
                        </a:tabLst>
                      </a:pPr>
                      <a:r>
                        <a:rPr lang="pt-BR" sz="900">
                          <a:effectLst/>
                          <a:highlight>
                            <a:srgbClr val="00FF00"/>
                          </a:highlight>
                        </a:rPr>
                        <a:t>RN0017</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a:effectLst/>
                          <a:highlight>
                            <a:srgbClr val="00FF00"/>
                          </a:highlight>
                        </a:rPr>
                        <a:t>Associar motivo de ativação</a:t>
                      </a:r>
                      <a:endParaRPr lang="pt-BR" sz="10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900" dirty="0">
                          <a:effectLst/>
                          <a:highlight>
                            <a:srgbClr val="00FF00"/>
                          </a:highlight>
                        </a:rPr>
                        <a:t>Todo livro que for ativado deve ter uma justificativa e uma categoria de ativação associada.</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893890399"/>
                  </a:ext>
                </a:extLst>
              </a:tr>
            </a:tbl>
          </a:graphicData>
        </a:graphic>
      </p:graphicFrame>
      <p:graphicFrame>
        <p:nvGraphicFramePr>
          <p:cNvPr id="13" name="Espaço Reservado para Conteúdo 12">
            <a:extLst>
              <a:ext uri="{FF2B5EF4-FFF2-40B4-BE49-F238E27FC236}">
                <a16:creationId xmlns:a16="http://schemas.microsoft.com/office/drawing/2014/main" id="{B02AD061-0276-497B-9FA9-65F478D280EA}"/>
              </a:ext>
            </a:extLst>
          </p:cNvPr>
          <p:cNvGraphicFramePr>
            <a:graphicFrameLocks noGrp="1"/>
          </p:cNvGraphicFramePr>
          <p:nvPr>
            <p:ph sz="half" idx="2"/>
            <p:extLst>
              <p:ext uri="{D42A27DB-BD31-4B8C-83A1-F6EECF244321}">
                <p14:modId xmlns:p14="http://schemas.microsoft.com/office/powerpoint/2010/main" val="4006911825"/>
              </p:ext>
            </p:extLst>
          </p:nvPr>
        </p:nvGraphicFramePr>
        <p:xfrm>
          <a:off x="6172200" y="1882953"/>
          <a:ext cx="5181600" cy="4451170"/>
        </p:xfrm>
        <a:graphic>
          <a:graphicData uri="http://schemas.openxmlformats.org/drawingml/2006/table">
            <a:tbl>
              <a:tblPr>
                <a:tableStyleId>{5C22544A-7EE6-4342-B048-85BDC9FD1C3A}</a:tableStyleId>
              </a:tblPr>
              <a:tblGrid>
                <a:gridCol w="718029">
                  <a:extLst>
                    <a:ext uri="{9D8B030D-6E8A-4147-A177-3AD203B41FA5}">
                      <a16:colId xmlns:a16="http://schemas.microsoft.com/office/drawing/2014/main" val="697998852"/>
                    </a:ext>
                  </a:extLst>
                </a:gridCol>
                <a:gridCol w="1027801">
                  <a:extLst>
                    <a:ext uri="{9D8B030D-6E8A-4147-A177-3AD203B41FA5}">
                      <a16:colId xmlns:a16="http://schemas.microsoft.com/office/drawing/2014/main" val="2860181072"/>
                    </a:ext>
                  </a:extLst>
                </a:gridCol>
                <a:gridCol w="2942475">
                  <a:extLst>
                    <a:ext uri="{9D8B030D-6E8A-4147-A177-3AD203B41FA5}">
                      <a16:colId xmlns:a16="http://schemas.microsoft.com/office/drawing/2014/main" val="3944600808"/>
                    </a:ext>
                  </a:extLst>
                </a:gridCol>
                <a:gridCol w="493295">
                  <a:extLst>
                    <a:ext uri="{9D8B030D-6E8A-4147-A177-3AD203B41FA5}">
                      <a16:colId xmlns:a16="http://schemas.microsoft.com/office/drawing/2014/main" val="1171657347"/>
                    </a:ext>
                  </a:extLst>
                </a:gridCol>
              </a:tblGrid>
              <a:tr h="809303">
                <a:tc>
                  <a:txBody>
                    <a:bodyPr/>
                    <a:lstStyle/>
                    <a:p>
                      <a:pPr>
                        <a:tabLst>
                          <a:tab pos="5626100" algn="l"/>
                        </a:tabLst>
                      </a:pPr>
                      <a:r>
                        <a:rPr lang="pt-BR" sz="1400" dirty="0">
                          <a:effectLst/>
                          <a:highlight>
                            <a:srgbClr val="00FF00"/>
                          </a:highlight>
                        </a:rPr>
                        <a:t>RN0021</a:t>
                      </a:r>
                      <a:endParaRPr lang="pt-BR" sz="1400" dirty="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400">
                          <a:effectLst/>
                          <a:highlight>
                            <a:srgbClr val="00FF00"/>
                          </a:highlight>
                        </a:rPr>
                        <a:t>Cadastro de endereço de cobrança</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400">
                          <a:effectLst/>
                          <a:highlight>
                            <a:srgbClr val="00FF00"/>
                          </a:highlight>
                        </a:rPr>
                        <a:t>Para todo cliente cadastrado é obrigatório o registro de ao menos um endereço de cobrança. </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3941205435"/>
                  </a:ext>
                </a:extLst>
              </a:tr>
              <a:tr h="809303">
                <a:tc>
                  <a:txBody>
                    <a:bodyPr/>
                    <a:lstStyle/>
                    <a:p>
                      <a:pPr>
                        <a:tabLst>
                          <a:tab pos="5626100" algn="l"/>
                        </a:tabLst>
                      </a:pPr>
                      <a:r>
                        <a:rPr lang="pt-BR" sz="1400">
                          <a:effectLst/>
                          <a:highlight>
                            <a:srgbClr val="00FF00"/>
                          </a:highlight>
                        </a:rPr>
                        <a:t>RN0022</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400">
                          <a:effectLst/>
                          <a:highlight>
                            <a:srgbClr val="00FF00"/>
                          </a:highlight>
                        </a:rPr>
                        <a:t>Cadastro de endereço de entrega</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400">
                          <a:effectLst/>
                          <a:highlight>
                            <a:srgbClr val="00FF00"/>
                          </a:highlight>
                        </a:rPr>
                        <a:t>Para todo cliente cadastrado é obrigatório o registro de ao menos um endereço de entrega. </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2472786483"/>
                  </a:ext>
                </a:extLst>
              </a:tr>
              <a:tr h="2832564">
                <a:tc>
                  <a:txBody>
                    <a:bodyPr/>
                    <a:lstStyle/>
                    <a:p>
                      <a:pPr>
                        <a:tabLst>
                          <a:tab pos="5626100" algn="l"/>
                        </a:tabLst>
                      </a:pPr>
                      <a:r>
                        <a:rPr lang="pt-BR" sz="1400">
                          <a:effectLst/>
                          <a:highlight>
                            <a:srgbClr val="00FF00"/>
                          </a:highlight>
                        </a:rPr>
                        <a:t>RN0023</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400">
                          <a:effectLst/>
                          <a:highlight>
                            <a:srgbClr val="00FF00"/>
                          </a:highlight>
                        </a:rPr>
                        <a:t>Composição do registro de endereços</a:t>
                      </a:r>
                      <a:endParaRPr lang="pt-BR" sz="14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400" dirty="0">
                          <a:effectLst/>
                          <a:highlight>
                            <a:srgbClr val="00FF00"/>
                          </a:highligh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a:t>
                      </a:r>
                      <a:endParaRPr lang="pt-BR" sz="1400" dirty="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3644910731"/>
                  </a:ext>
                </a:extLst>
              </a:tr>
            </a:tbl>
          </a:graphicData>
        </a:graphic>
      </p:graphicFrame>
      <p:sp>
        <p:nvSpPr>
          <p:cNvPr id="7" name="Título 1">
            <a:extLst>
              <a:ext uri="{FF2B5EF4-FFF2-40B4-BE49-F238E27FC236}">
                <a16:creationId xmlns:a16="http://schemas.microsoft.com/office/drawing/2014/main" id="{02FBB794-E38F-4CAF-83F2-92C15EFAA4DF}"/>
              </a:ext>
            </a:extLst>
          </p:cNvPr>
          <p:cNvSpPr>
            <a:spLocks noGrp="1"/>
          </p:cNvSpPr>
          <p:nvPr>
            <p:ph type="title"/>
          </p:nvPr>
        </p:nvSpPr>
        <p:spPr>
          <a:xfrm>
            <a:off x="838200" y="365125"/>
            <a:ext cx="10515600" cy="1325563"/>
          </a:xfrm>
        </p:spPr>
        <p:txBody>
          <a:bodyPr/>
          <a:lstStyle/>
          <a:p>
            <a:r>
              <a:rPr lang="pt-BR" dirty="0"/>
              <a:t>Regras de Negócio</a:t>
            </a:r>
            <a:br>
              <a:rPr lang="pt-BR" dirty="0"/>
            </a:br>
            <a:r>
              <a:rPr lang="pt-BR" dirty="0"/>
              <a:t>Implementadas</a:t>
            </a:r>
          </a:p>
        </p:txBody>
      </p:sp>
      <p:sp>
        <p:nvSpPr>
          <p:cNvPr id="8" name="CaixaDeTexto 7">
            <a:extLst>
              <a:ext uri="{FF2B5EF4-FFF2-40B4-BE49-F238E27FC236}">
                <a16:creationId xmlns:a16="http://schemas.microsoft.com/office/drawing/2014/main" id="{03ADEA67-A518-4DB8-A750-5FEA43DF76CB}"/>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4028352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ço Reservado para Conteúdo 6">
            <a:extLst>
              <a:ext uri="{FF2B5EF4-FFF2-40B4-BE49-F238E27FC236}">
                <a16:creationId xmlns:a16="http://schemas.microsoft.com/office/drawing/2014/main" id="{F859143D-D5BC-4801-9E58-DD522CF327A1}"/>
              </a:ext>
            </a:extLst>
          </p:cNvPr>
          <p:cNvGraphicFramePr>
            <a:graphicFrameLocks noGrp="1"/>
          </p:cNvGraphicFramePr>
          <p:nvPr>
            <p:ph sz="half" idx="1"/>
            <p:extLst>
              <p:ext uri="{D42A27DB-BD31-4B8C-83A1-F6EECF244321}">
                <p14:modId xmlns:p14="http://schemas.microsoft.com/office/powerpoint/2010/main" val="2256654814"/>
              </p:ext>
            </p:extLst>
          </p:nvPr>
        </p:nvGraphicFramePr>
        <p:xfrm>
          <a:off x="838200" y="1825625"/>
          <a:ext cx="5181600" cy="4704861"/>
        </p:xfrm>
        <a:graphic>
          <a:graphicData uri="http://schemas.openxmlformats.org/drawingml/2006/table">
            <a:tbl>
              <a:tblPr>
                <a:tableStyleId>{5C22544A-7EE6-4342-B048-85BDC9FD1C3A}</a:tableStyleId>
              </a:tblPr>
              <a:tblGrid>
                <a:gridCol w="718029">
                  <a:extLst>
                    <a:ext uri="{9D8B030D-6E8A-4147-A177-3AD203B41FA5}">
                      <a16:colId xmlns:a16="http://schemas.microsoft.com/office/drawing/2014/main" val="1323608060"/>
                    </a:ext>
                  </a:extLst>
                </a:gridCol>
                <a:gridCol w="1027801">
                  <a:extLst>
                    <a:ext uri="{9D8B030D-6E8A-4147-A177-3AD203B41FA5}">
                      <a16:colId xmlns:a16="http://schemas.microsoft.com/office/drawing/2014/main" val="1867866707"/>
                    </a:ext>
                  </a:extLst>
                </a:gridCol>
                <a:gridCol w="3030707">
                  <a:extLst>
                    <a:ext uri="{9D8B030D-6E8A-4147-A177-3AD203B41FA5}">
                      <a16:colId xmlns:a16="http://schemas.microsoft.com/office/drawing/2014/main" val="680893327"/>
                    </a:ext>
                  </a:extLst>
                </a:gridCol>
                <a:gridCol w="405063">
                  <a:extLst>
                    <a:ext uri="{9D8B030D-6E8A-4147-A177-3AD203B41FA5}">
                      <a16:colId xmlns:a16="http://schemas.microsoft.com/office/drawing/2014/main" val="689284209"/>
                    </a:ext>
                  </a:extLst>
                </a:gridCol>
              </a:tblGrid>
              <a:tr h="966964">
                <a:tc>
                  <a:txBody>
                    <a:bodyPr/>
                    <a:lstStyle/>
                    <a:p>
                      <a:pPr>
                        <a:tabLst>
                          <a:tab pos="5626100" algn="l"/>
                        </a:tabLst>
                      </a:pPr>
                      <a:r>
                        <a:rPr lang="pt-BR" sz="1200">
                          <a:effectLst/>
                          <a:highlight>
                            <a:srgbClr val="00FF00"/>
                          </a:highlight>
                        </a:rPr>
                        <a:t>RN0024</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a:effectLst/>
                          <a:highlight>
                            <a:srgbClr val="00FF00"/>
                          </a:highlight>
                        </a:rPr>
                        <a:t>Composição do registro de cartões de crédito</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dirty="0">
                          <a:effectLst/>
                          <a:highlight>
                            <a:srgbClr val="00FF00"/>
                          </a:highlight>
                        </a:rPr>
                        <a:t>Todo cartão de crédito associado a um cliente deverá ser composto pelos seguintes campos: Nº do Cartão, Nome impresso no Cartão, Bandeira do Cartão e Código de Segurança.</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1775427890"/>
                  </a:ext>
                </a:extLst>
              </a:tr>
              <a:tr h="483481">
                <a:tc>
                  <a:txBody>
                    <a:bodyPr/>
                    <a:lstStyle/>
                    <a:p>
                      <a:pPr>
                        <a:tabLst>
                          <a:tab pos="5626100" algn="l"/>
                        </a:tabLst>
                      </a:pPr>
                      <a:r>
                        <a:rPr lang="pt-BR" sz="1200">
                          <a:effectLst/>
                          <a:highlight>
                            <a:srgbClr val="00FF00"/>
                          </a:highlight>
                        </a:rPr>
                        <a:t>RN0025</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a:effectLst/>
                          <a:highlight>
                            <a:srgbClr val="00FF00"/>
                          </a:highlight>
                        </a:rPr>
                        <a:t>Bandeiras permitidas para registro de cartões de crédito</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dirty="0">
                          <a:effectLst/>
                          <a:highlight>
                            <a:srgbClr val="00FF00"/>
                          </a:highlight>
                        </a:rPr>
                        <a:t>Todo cartão de crédito associado a um cliente deverá ser de alguma bandeira registrada no sistema.</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2767340275"/>
                  </a:ext>
                </a:extLst>
              </a:tr>
              <a:tr h="1208706">
                <a:tc>
                  <a:txBody>
                    <a:bodyPr/>
                    <a:lstStyle/>
                    <a:p>
                      <a:r>
                        <a:rPr lang="pt-BR" sz="1200">
                          <a:effectLst/>
                          <a:highlight>
                            <a:srgbClr val="00FF00"/>
                          </a:highlight>
                        </a:rPr>
                        <a:t>RN0026</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r>
                        <a:rPr lang="pt-BR" sz="1200">
                          <a:effectLst/>
                          <a:highlight>
                            <a:srgbClr val="00FF00"/>
                          </a:highlight>
                        </a:rPr>
                        <a:t>Dados obrigatórios para o cadastro de um cliente</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dirty="0">
                          <a:effectLst/>
                          <a:highlight>
                            <a:srgbClr val="00FF00"/>
                          </a:highlight>
                        </a:rPr>
                        <a:t>Para todo cliente cadastrado é obrigatório o cadastro dos seguintes dados: Gênero, Nome, Data de Nascimento, CPF, Telefone (deve ser composto pelo tipo, DDD e número), e-mail, senha, endereço residencial.</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2985082296"/>
                  </a:ext>
                </a:extLst>
              </a:tr>
              <a:tr h="406085">
                <a:tc>
                  <a:txBody>
                    <a:bodyPr/>
                    <a:lstStyle/>
                    <a:p>
                      <a:pPr>
                        <a:tabLst>
                          <a:tab pos="5626100" algn="l"/>
                        </a:tabLst>
                      </a:pPr>
                      <a:r>
                        <a:rPr lang="pt-BR" sz="1200">
                          <a:solidFill>
                            <a:schemeClr val="bg1"/>
                          </a:solidFill>
                          <a:effectLst/>
                          <a:highlight>
                            <a:srgbClr val="FF0000"/>
                          </a:highlight>
                        </a:rPr>
                        <a:t>RN0027</a:t>
                      </a:r>
                      <a:endParaRPr lang="pt-BR" sz="1200">
                        <a:solidFill>
                          <a:schemeClr val="bg1"/>
                        </a:solidFill>
                        <a:effectLst/>
                        <a:highlight>
                          <a:srgbClr val="FF0000"/>
                        </a:highligh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a:solidFill>
                            <a:schemeClr val="bg1"/>
                          </a:solidFill>
                          <a:effectLst/>
                          <a:highlight>
                            <a:srgbClr val="FF0000"/>
                          </a:highlight>
                        </a:rPr>
                        <a:t>Ranking de cliente</a:t>
                      </a:r>
                      <a:endParaRPr lang="pt-BR" sz="1200">
                        <a:solidFill>
                          <a:schemeClr val="bg1"/>
                        </a:solidFill>
                        <a:effectLst/>
                        <a:highlight>
                          <a:srgbClr val="FF0000"/>
                        </a:highligh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dirty="0">
                          <a:solidFill>
                            <a:schemeClr val="bg1"/>
                          </a:solidFill>
                          <a:effectLst/>
                          <a:highlight>
                            <a:srgbClr val="FF0000"/>
                          </a:highlight>
                        </a:rPr>
                        <a:t>O cliente deve receber um ranking numérico com base no seu perfil de compra</a:t>
                      </a:r>
                      <a:endParaRPr lang="pt-BR" sz="1200" dirty="0">
                        <a:solidFill>
                          <a:schemeClr val="bg1"/>
                        </a:solidFill>
                        <a:effectLst/>
                        <a:highlight>
                          <a:srgbClr val="FF0000"/>
                        </a:highligh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endParaRPr lang="pt-BR" sz="1200" dirty="0">
                        <a:solidFill>
                          <a:schemeClr val="bg1"/>
                        </a:solidFill>
                        <a:effectLst/>
                        <a:highlight>
                          <a:srgbClr val="FF0000"/>
                        </a:highligh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1934742261"/>
                  </a:ext>
                </a:extLst>
              </a:tr>
              <a:tr h="1208706">
                <a:tc>
                  <a:txBody>
                    <a:bodyPr/>
                    <a:lstStyle/>
                    <a:p>
                      <a:pPr>
                        <a:tabLst>
                          <a:tab pos="5626100" algn="l"/>
                        </a:tabLst>
                      </a:pPr>
                      <a:r>
                        <a:rPr lang="pt-BR" sz="1200">
                          <a:effectLst/>
                          <a:highlight>
                            <a:srgbClr val="00FF00"/>
                          </a:highlight>
                        </a:rPr>
                        <a:t>RN0028</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a:effectLst/>
                          <a:highlight>
                            <a:srgbClr val="00FF00"/>
                          </a:highlight>
                        </a:rPr>
                        <a:t>Validar retorno da operadora de cartão de crédito</a:t>
                      </a:r>
                      <a:endParaRPr lang="pt-BR" sz="120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200" dirty="0">
                          <a:effectLst/>
                          <a:highlight>
                            <a:srgbClr val="00FF00"/>
                          </a:highlight>
                        </a:rPr>
                        <a:t>Somente deve-se dar baixa no estoque de itens cuja compra tenha sido efetivada, isso significa que o status não é mais EM PROCESSAMENTO. Todo item que faça parte de uma compra não aprovada deve ser desbloqueado e mantido em estoque.</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665" marR="35665" marT="0" marB="0"/>
                </a:tc>
                <a:extLst>
                  <a:ext uri="{0D108BD9-81ED-4DB2-BD59-A6C34878D82A}">
                    <a16:rowId xmlns:a16="http://schemas.microsoft.com/office/drawing/2014/main" val="781555783"/>
                  </a:ext>
                </a:extLst>
              </a:tr>
            </a:tbl>
          </a:graphicData>
        </a:graphic>
      </p:graphicFrame>
      <p:graphicFrame>
        <p:nvGraphicFramePr>
          <p:cNvPr id="8" name="Espaço Reservado para Conteúdo 7">
            <a:extLst>
              <a:ext uri="{FF2B5EF4-FFF2-40B4-BE49-F238E27FC236}">
                <a16:creationId xmlns:a16="http://schemas.microsoft.com/office/drawing/2014/main" id="{A93CF53A-98F5-4CAB-895C-DD7FE026CDA1}"/>
              </a:ext>
            </a:extLst>
          </p:cNvPr>
          <p:cNvGraphicFramePr>
            <a:graphicFrameLocks noGrp="1"/>
          </p:cNvGraphicFramePr>
          <p:nvPr>
            <p:ph sz="half" idx="2"/>
            <p:extLst>
              <p:ext uri="{D42A27DB-BD31-4B8C-83A1-F6EECF244321}">
                <p14:modId xmlns:p14="http://schemas.microsoft.com/office/powerpoint/2010/main" val="2329490252"/>
              </p:ext>
            </p:extLst>
          </p:nvPr>
        </p:nvGraphicFramePr>
        <p:xfrm>
          <a:off x="6172200" y="1825625"/>
          <a:ext cx="5181600" cy="4764784"/>
        </p:xfrm>
        <a:graphic>
          <a:graphicData uri="http://schemas.openxmlformats.org/drawingml/2006/table">
            <a:tbl>
              <a:tblPr>
                <a:tableStyleId>{5C22544A-7EE6-4342-B048-85BDC9FD1C3A}</a:tableStyleId>
              </a:tblPr>
              <a:tblGrid>
                <a:gridCol w="724869">
                  <a:extLst>
                    <a:ext uri="{9D8B030D-6E8A-4147-A177-3AD203B41FA5}">
                      <a16:colId xmlns:a16="http://schemas.microsoft.com/office/drawing/2014/main" val="3640231715"/>
                    </a:ext>
                  </a:extLst>
                </a:gridCol>
                <a:gridCol w="1006839">
                  <a:extLst>
                    <a:ext uri="{9D8B030D-6E8A-4147-A177-3AD203B41FA5}">
                      <a16:colId xmlns:a16="http://schemas.microsoft.com/office/drawing/2014/main" val="4115280821"/>
                    </a:ext>
                  </a:extLst>
                </a:gridCol>
                <a:gridCol w="3004724">
                  <a:extLst>
                    <a:ext uri="{9D8B030D-6E8A-4147-A177-3AD203B41FA5}">
                      <a16:colId xmlns:a16="http://schemas.microsoft.com/office/drawing/2014/main" val="1804351162"/>
                    </a:ext>
                  </a:extLst>
                </a:gridCol>
                <a:gridCol w="445168">
                  <a:extLst>
                    <a:ext uri="{9D8B030D-6E8A-4147-A177-3AD203B41FA5}">
                      <a16:colId xmlns:a16="http://schemas.microsoft.com/office/drawing/2014/main" val="1166453585"/>
                    </a:ext>
                  </a:extLst>
                </a:gridCol>
              </a:tblGrid>
              <a:tr h="455916">
                <a:tc gridSpan="3">
                  <a:txBody>
                    <a:bodyPr/>
                    <a:lstStyle/>
                    <a:p>
                      <a:pPr>
                        <a:tabLst>
                          <a:tab pos="5626100" algn="l"/>
                        </a:tabLst>
                      </a:pPr>
                      <a:r>
                        <a:rPr lang="pt-BR" sz="1800" dirty="0">
                          <a:effectLst/>
                        </a:rPr>
                        <a:t>Grupo: </a:t>
                      </a:r>
                      <a:r>
                        <a:rPr lang="pt-BR" sz="2000" dirty="0">
                          <a:effectLst/>
                        </a:rPr>
                        <a:t>Gerenciar Vendas Eletrônicas</a:t>
                      </a:r>
                      <a:endParaRPr lang="pt-BR" sz="2000" dirty="0">
                        <a:solidFill>
                          <a:srgbClr val="000000"/>
                        </a:solidFill>
                        <a:effectLst/>
                        <a:latin typeface="Arial" panose="020B0604020202020204" pitchFamily="34" charset="0"/>
                        <a:ea typeface="Arial" panose="020B0604020202020204" pitchFamily="34" charset="0"/>
                      </a:endParaRPr>
                    </a:p>
                  </a:txBody>
                  <a:tcPr marL="35456" marR="35456"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20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808225972"/>
                  </a:ext>
                </a:extLst>
              </a:tr>
              <a:tr h="2026293">
                <a:tc>
                  <a:txBody>
                    <a:bodyPr/>
                    <a:lstStyle/>
                    <a:p>
                      <a:pPr>
                        <a:tabLst>
                          <a:tab pos="5626100" algn="l"/>
                        </a:tabLst>
                      </a:pPr>
                      <a:r>
                        <a:rPr lang="pt-BR" sz="1400">
                          <a:effectLst/>
                          <a:highlight>
                            <a:srgbClr val="00FF00"/>
                          </a:highlight>
                        </a:rPr>
                        <a:t>RN0031</a:t>
                      </a:r>
                      <a:endParaRPr lang="pt-BR" sz="16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400">
                          <a:effectLst/>
                          <a:highlight>
                            <a:srgbClr val="00FF00"/>
                          </a:highlight>
                        </a:rPr>
                        <a:t>Validar estoque para adição de itens no carrinho</a:t>
                      </a:r>
                      <a:endParaRPr lang="pt-BR" sz="16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400" dirty="0">
                          <a:effectLst/>
                          <a:highlight>
                            <a:srgbClr val="00FF00"/>
                          </a:highlight>
                        </a:rPr>
                        <a:t>Não deve ser permitido adicionar um item no carrinho de compra que não esteja disponível em estoque. Também deve ser validado a quantidade do item adicionado ao carrinho para que não seja adicionado mais itens do que o disponível em estoque.</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153517790"/>
                  </a:ext>
                </a:extLst>
              </a:tr>
              <a:tr h="810517">
                <a:tc>
                  <a:txBody>
                    <a:bodyPr/>
                    <a:lstStyle/>
                    <a:p>
                      <a:pPr>
                        <a:tabLst>
                          <a:tab pos="5626100" algn="l"/>
                        </a:tabLst>
                      </a:pPr>
                      <a:r>
                        <a:rPr lang="pt-BR" sz="1400">
                          <a:effectLst/>
                          <a:highlight>
                            <a:srgbClr val="00FF00"/>
                          </a:highlight>
                        </a:rPr>
                        <a:t>RN0033</a:t>
                      </a:r>
                      <a:endParaRPr lang="pt-BR" sz="16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400" dirty="0">
                          <a:effectLst/>
                          <a:highlight>
                            <a:srgbClr val="00FF00"/>
                          </a:highlight>
                        </a:rPr>
                        <a:t>Uso de cupom promocional para pagamento</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400" dirty="0">
                          <a:effectLst/>
                          <a:highlight>
                            <a:srgbClr val="00FF00"/>
                          </a:highlight>
                        </a:rPr>
                        <a:t>Apenas um cupom promocional pode ser utilizado por compra.</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571999011"/>
                  </a:ext>
                </a:extLst>
              </a:tr>
              <a:tr h="1215775">
                <a:tc>
                  <a:txBody>
                    <a:bodyPr/>
                    <a:lstStyle/>
                    <a:p>
                      <a:pPr>
                        <a:tabLst>
                          <a:tab pos="5626100" algn="l"/>
                        </a:tabLst>
                      </a:pPr>
                      <a:r>
                        <a:rPr lang="pt-BR" sz="1400">
                          <a:effectLst/>
                          <a:highlight>
                            <a:srgbClr val="00FF00"/>
                          </a:highlight>
                        </a:rPr>
                        <a:t>RN0034</a:t>
                      </a:r>
                      <a:endParaRPr lang="pt-BR" sz="16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400">
                          <a:effectLst/>
                          <a:highlight>
                            <a:srgbClr val="00FF00"/>
                          </a:highlight>
                        </a:rPr>
                        <a:t>Uso de diversões cartões de crédito </a:t>
                      </a:r>
                      <a:endParaRPr lang="pt-BR" sz="16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400" dirty="0">
                          <a:effectLst/>
                          <a:highlight>
                            <a:srgbClr val="00FF00"/>
                          </a:highlight>
                        </a:rPr>
                        <a:t>Uma compra pode ser paga utilizando mais de um cartão de crédito, porém o valor mínimo para ser pago com cada cartão deve ser R$ 10,00.</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6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754296051"/>
                  </a:ext>
                </a:extLst>
              </a:tr>
            </a:tbl>
          </a:graphicData>
        </a:graphic>
      </p:graphicFrame>
      <p:sp>
        <p:nvSpPr>
          <p:cNvPr id="5" name="Título 1">
            <a:extLst>
              <a:ext uri="{FF2B5EF4-FFF2-40B4-BE49-F238E27FC236}">
                <a16:creationId xmlns:a16="http://schemas.microsoft.com/office/drawing/2014/main" id="{44A143DF-3E6B-419A-BA42-4E77CABA1B71}"/>
              </a:ext>
            </a:extLst>
          </p:cNvPr>
          <p:cNvSpPr>
            <a:spLocks noGrp="1"/>
          </p:cNvSpPr>
          <p:nvPr>
            <p:ph type="title"/>
          </p:nvPr>
        </p:nvSpPr>
        <p:spPr>
          <a:xfrm>
            <a:off x="838200" y="365125"/>
            <a:ext cx="10515600" cy="1325563"/>
          </a:xfrm>
        </p:spPr>
        <p:txBody>
          <a:bodyPr/>
          <a:lstStyle/>
          <a:p>
            <a:r>
              <a:rPr lang="pt-BR" dirty="0"/>
              <a:t>Regras de Negócio</a:t>
            </a:r>
            <a:br>
              <a:rPr lang="pt-BR" dirty="0"/>
            </a:br>
            <a:r>
              <a:rPr lang="pt-BR" dirty="0"/>
              <a:t>Implementadas</a:t>
            </a:r>
          </a:p>
        </p:txBody>
      </p:sp>
      <p:sp>
        <p:nvSpPr>
          <p:cNvPr id="6" name="CaixaDeTexto 5">
            <a:extLst>
              <a:ext uri="{FF2B5EF4-FFF2-40B4-BE49-F238E27FC236}">
                <a16:creationId xmlns:a16="http://schemas.microsoft.com/office/drawing/2014/main" id="{A8C3396B-E14F-4E5E-A7E4-B2031CFF0377}"/>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1457664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ço Reservado para Conteúdo 6">
            <a:extLst>
              <a:ext uri="{FF2B5EF4-FFF2-40B4-BE49-F238E27FC236}">
                <a16:creationId xmlns:a16="http://schemas.microsoft.com/office/drawing/2014/main" id="{E1B81C3A-7AEE-47A6-BD73-B6F2ECFBD91E}"/>
              </a:ext>
            </a:extLst>
          </p:cNvPr>
          <p:cNvGraphicFramePr>
            <a:graphicFrameLocks noGrp="1"/>
          </p:cNvGraphicFramePr>
          <p:nvPr>
            <p:ph sz="half" idx="1"/>
            <p:extLst>
              <p:ext uri="{D42A27DB-BD31-4B8C-83A1-F6EECF244321}">
                <p14:modId xmlns:p14="http://schemas.microsoft.com/office/powerpoint/2010/main" val="3827962924"/>
              </p:ext>
            </p:extLst>
          </p:nvPr>
        </p:nvGraphicFramePr>
        <p:xfrm>
          <a:off x="838200" y="1825625"/>
          <a:ext cx="5181600" cy="4351338"/>
        </p:xfrm>
        <a:graphic>
          <a:graphicData uri="http://schemas.openxmlformats.org/drawingml/2006/table">
            <a:tbl>
              <a:tblPr>
                <a:tableStyleId>{5C22544A-7EE6-4342-B048-85BDC9FD1C3A}</a:tableStyleId>
              </a:tblPr>
              <a:tblGrid>
                <a:gridCol w="724869">
                  <a:extLst>
                    <a:ext uri="{9D8B030D-6E8A-4147-A177-3AD203B41FA5}">
                      <a16:colId xmlns:a16="http://schemas.microsoft.com/office/drawing/2014/main" val="1575564321"/>
                    </a:ext>
                  </a:extLst>
                </a:gridCol>
                <a:gridCol w="1006839">
                  <a:extLst>
                    <a:ext uri="{9D8B030D-6E8A-4147-A177-3AD203B41FA5}">
                      <a16:colId xmlns:a16="http://schemas.microsoft.com/office/drawing/2014/main" val="4194561626"/>
                    </a:ext>
                  </a:extLst>
                </a:gridCol>
                <a:gridCol w="3004724">
                  <a:extLst>
                    <a:ext uri="{9D8B030D-6E8A-4147-A177-3AD203B41FA5}">
                      <a16:colId xmlns:a16="http://schemas.microsoft.com/office/drawing/2014/main" val="2942354076"/>
                    </a:ext>
                  </a:extLst>
                </a:gridCol>
                <a:gridCol w="445168">
                  <a:extLst>
                    <a:ext uri="{9D8B030D-6E8A-4147-A177-3AD203B41FA5}">
                      <a16:colId xmlns:a16="http://schemas.microsoft.com/office/drawing/2014/main" val="4219387374"/>
                    </a:ext>
                  </a:extLst>
                </a:gridCol>
              </a:tblGrid>
              <a:tr h="1981050">
                <a:tc>
                  <a:txBody>
                    <a:bodyPr/>
                    <a:lstStyle/>
                    <a:p>
                      <a:pPr>
                        <a:tabLst>
                          <a:tab pos="5626100" algn="l"/>
                        </a:tabLst>
                      </a:pPr>
                      <a:r>
                        <a:rPr lang="pt-BR" sz="1050">
                          <a:effectLst/>
                          <a:highlight>
                            <a:srgbClr val="00FF00"/>
                          </a:highlight>
                        </a:rPr>
                        <a:t>RN0035</a:t>
                      </a:r>
                      <a:endParaRPr lang="pt-BR" sz="11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50">
                          <a:effectLst/>
                          <a:highlight>
                            <a:srgbClr val="00FF00"/>
                          </a:highlight>
                        </a:rPr>
                        <a:t>Uso de cupons junto a cartão de crédito</a:t>
                      </a:r>
                      <a:endParaRPr lang="pt-BR" sz="11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50" dirty="0">
                          <a:effectLst/>
                          <a:highlight>
                            <a:srgbClr val="00FF00"/>
                          </a:highlight>
                        </a:rPr>
                        <a:t>Ao realizar pagamento utilizando cupons e cartões em conjunto, deve-se sempre considerar o valor máximo dos cupons.</a:t>
                      </a:r>
                      <a:endParaRPr lang="pt-BR" sz="1100" dirty="0">
                        <a:effectLst/>
                      </a:endParaRPr>
                    </a:p>
                    <a:p>
                      <a:pPr>
                        <a:tabLst>
                          <a:tab pos="5626100" algn="l"/>
                        </a:tabLst>
                      </a:pPr>
                      <a:r>
                        <a:rPr lang="pt-BR" sz="1050" dirty="0">
                          <a:effectLst/>
                          <a:highlight>
                            <a:srgbClr val="00FF00"/>
                          </a:highlight>
                        </a:rPr>
                        <a:t> </a:t>
                      </a:r>
                      <a:endParaRPr lang="pt-BR" sz="1100" dirty="0">
                        <a:effectLst/>
                      </a:endParaRPr>
                    </a:p>
                    <a:p>
                      <a:pPr>
                        <a:tabLst>
                          <a:tab pos="5626100" algn="l"/>
                        </a:tabLst>
                      </a:pPr>
                      <a:r>
                        <a:rPr lang="pt-BR" sz="1050" dirty="0">
                          <a:effectLst/>
                          <a:highlight>
                            <a:srgbClr val="00FF00"/>
                          </a:highlight>
                        </a:rPr>
                        <a:t>Somente neste caso é permitido que seja realizado um pagamento de um valor menor que R$ 10,00 no cartão. Exemplo: Uma compra de R$ 35,00 o cliente pode pagar R$ 30,00 utilizando cupons de troca ou cupons promocionais e pagar R$ 5,00 com cartão de crédito.</a:t>
                      </a:r>
                      <a:endParaRPr lang="pt-BR" sz="1100" dirty="0">
                        <a:effectLst/>
                      </a:endParaRPr>
                    </a:p>
                    <a:p>
                      <a:pPr>
                        <a:tabLst>
                          <a:tab pos="5626100" algn="l"/>
                        </a:tabLst>
                      </a:pPr>
                      <a:r>
                        <a:rPr lang="pt-BR" sz="1050" dirty="0">
                          <a:effectLst/>
                          <a:highlight>
                            <a:srgbClr val="00FF00"/>
                          </a:highlight>
                        </a:rPr>
                        <a:t> </a:t>
                      </a:r>
                      <a:endParaRPr lang="pt-BR" sz="11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1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84595234"/>
                  </a:ext>
                </a:extLst>
              </a:tr>
              <a:tr h="2370288">
                <a:tc>
                  <a:txBody>
                    <a:bodyPr/>
                    <a:lstStyle/>
                    <a:p>
                      <a:pPr>
                        <a:tabLst>
                          <a:tab pos="5626100" algn="l"/>
                        </a:tabLst>
                      </a:pPr>
                      <a:r>
                        <a:rPr lang="pt-BR" sz="1050">
                          <a:effectLst/>
                          <a:highlight>
                            <a:srgbClr val="00FF00"/>
                          </a:highlight>
                        </a:rPr>
                        <a:t>RN0036</a:t>
                      </a:r>
                      <a:endParaRPr lang="pt-BR" sz="11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50">
                          <a:effectLst/>
                          <a:highlight>
                            <a:srgbClr val="00FF00"/>
                          </a:highlight>
                        </a:rPr>
                        <a:t>Gerar cupom de troca</a:t>
                      </a:r>
                      <a:endParaRPr lang="pt-BR" sz="11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50" dirty="0">
                          <a:effectLst/>
                          <a:highlight>
                            <a:srgbClr val="00FF00"/>
                          </a:highlight>
                        </a:rPr>
                        <a:t>Um cupom de troca deve ser gerado quando uma compra for paga com outros cupons em que o valor supere o valor da compra. </a:t>
                      </a:r>
                      <a:r>
                        <a:rPr lang="pt-BR" sz="1050" dirty="0" err="1">
                          <a:effectLst/>
                          <a:highlight>
                            <a:srgbClr val="00FF00"/>
                          </a:highlight>
                        </a:rPr>
                        <a:t>Obs</a:t>
                      </a:r>
                      <a:r>
                        <a:rPr lang="pt-BR" sz="1050" dirty="0">
                          <a:effectLst/>
                          <a:highlight>
                            <a:srgbClr val="00FF00"/>
                          </a:highlight>
                        </a:rPr>
                        <a:t>: O sistema não deve possibilitar o uso de cupons que supere a compra desnecessariamente, </a:t>
                      </a:r>
                      <a:r>
                        <a:rPr lang="pt-BR" sz="1050" dirty="0" err="1">
                          <a:effectLst/>
                          <a:highlight>
                            <a:srgbClr val="00FF00"/>
                          </a:highlight>
                        </a:rPr>
                        <a:t>ex</a:t>
                      </a:r>
                      <a:r>
                        <a:rPr lang="pt-BR" sz="1050" dirty="0">
                          <a:effectLst/>
                          <a:highlight>
                            <a:srgbClr val="00FF00"/>
                          </a:highligh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a:t>
                      </a:r>
                      <a:endParaRPr lang="pt-BR" sz="11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1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95546907"/>
                  </a:ext>
                </a:extLst>
              </a:tr>
            </a:tbl>
          </a:graphicData>
        </a:graphic>
      </p:graphicFrame>
      <p:graphicFrame>
        <p:nvGraphicFramePr>
          <p:cNvPr id="8" name="Espaço Reservado para Conteúdo 7">
            <a:extLst>
              <a:ext uri="{FF2B5EF4-FFF2-40B4-BE49-F238E27FC236}">
                <a16:creationId xmlns:a16="http://schemas.microsoft.com/office/drawing/2014/main" id="{2C801440-415A-4F47-AD84-E499A93DD896}"/>
              </a:ext>
            </a:extLst>
          </p:cNvPr>
          <p:cNvGraphicFramePr>
            <a:graphicFrameLocks noGrp="1"/>
          </p:cNvGraphicFramePr>
          <p:nvPr>
            <p:ph sz="half" idx="2"/>
            <p:extLst>
              <p:ext uri="{D42A27DB-BD31-4B8C-83A1-F6EECF244321}">
                <p14:modId xmlns:p14="http://schemas.microsoft.com/office/powerpoint/2010/main" val="629146204"/>
              </p:ext>
            </p:extLst>
          </p:nvPr>
        </p:nvGraphicFramePr>
        <p:xfrm>
          <a:off x="6172200" y="1825625"/>
          <a:ext cx="5181600" cy="4372713"/>
        </p:xfrm>
        <a:graphic>
          <a:graphicData uri="http://schemas.openxmlformats.org/drawingml/2006/table">
            <a:tbl>
              <a:tblPr>
                <a:tableStyleId>{5C22544A-7EE6-4342-B048-85BDC9FD1C3A}</a:tableStyleId>
              </a:tblPr>
              <a:tblGrid>
                <a:gridCol w="724869">
                  <a:extLst>
                    <a:ext uri="{9D8B030D-6E8A-4147-A177-3AD203B41FA5}">
                      <a16:colId xmlns:a16="http://schemas.microsoft.com/office/drawing/2014/main" val="170135926"/>
                    </a:ext>
                  </a:extLst>
                </a:gridCol>
                <a:gridCol w="1006839">
                  <a:extLst>
                    <a:ext uri="{9D8B030D-6E8A-4147-A177-3AD203B41FA5}">
                      <a16:colId xmlns:a16="http://schemas.microsoft.com/office/drawing/2014/main" val="680262552"/>
                    </a:ext>
                  </a:extLst>
                </a:gridCol>
                <a:gridCol w="2948576">
                  <a:extLst>
                    <a:ext uri="{9D8B030D-6E8A-4147-A177-3AD203B41FA5}">
                      <a16:colId xmlns:a16="http://schemas.microsoft.com/office/drawing/2014/main" val="2363987482"/>
                    </a:ext>
                  </a:extLst>
                </a:gridCol>
                <a:gridCol w="501316">
                  <a:extLst>
                    <a:ext uri="{9D8B030D-6E8A-4147-A177-3AD203B41FA5}">
                      <a16:colId xmlns:a16="http://schemas.microsoft.com/office/drawing/2014/main" val="3031511456"/>
                    </a:ext>
                  </a:extLst>
                </a:gridCol>
              </a:tblGrid>
              <a:tr h="1219662">
                <a:tc>
                  <a:txBody>
                    <a:bodyPr/>
                    <a:lstStyle/>
                    <a:p>
                      <a:pPr>
                        <a:tabLst>
                          <a:tab pos="5626100" algn="l"/>
                        </a:tabLst>
                      </a:pPr>
                      <a:r>
                        <a:rPr lang="pt-BR" sz="1000">
                          <a:effectLst/>
                          <a:highlight>
                            <a:srgbClr val="00FF00"/>
                          </a:highlight>
                        </a:rPr>
                        <a:t>RN0037</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Validar Forma de Pagamento para finalização de compra</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Após a finalização da compra a forma de pagamento deve ser validada. Para tal deve-se validar a validade e veracidade dos cupons de troca e promocionais que porventura foram utilizados.</a:t>
                      </a:r>
                      <a:endParaRPr lang="pt-BR" sz="1050">
                        <a:effectLst/>
                      </a:endParaRPr>
                    </a:p>
                    <a:p>
                      <a:pPr>
                        <a:tabLst>
                          <a:tab pos="5626100" algn="l"/>
                        </a:tabLst>
                      </a:pPr>
                      <a:r>
                        <a:rPr lang="pt-BR" sz="1000">
                          <a:effectLst/>
                          <a:highlight>
                            <a:srgbClr val="00FF00"/>
                          </a:highlight>
                        </a:rPr>
                        <a:t> </a:t>
                      </a:r>
                      <a:endParaRPr lang="pt-BR" sz="1050">
                        <a:effectLst/>
                      </a:endParaRPr>
                    </a:p>
                    <a:p>
                      <a:pPr>
                        <a:tabLst>
                          <a:tab pos="5626100" algn="l"/>
                        </a:tabLst>
                      </a:pPr>
                      <a:r>
                        <a:rPr lang="pt-BR" sz="1000">
                          <a:effectLst/>
                          <a:highlight>
                            <a:srgbClr val="00FF00"/>
                          </a:highlight>
                        </a:rPr>
                        <a:t>Também deve ser validado o aceite da compra pela respectiva operadora de cartão de crédito.</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567667315"/>
                  </a:ext>
                </a:extLst>
              </a:tr>
              <a:tr h="1042360">
                <a:tc>
                  <a:txBody>
                    <a:bodyPr/>
                    <a:lstStyle/>
                    <a:p>
                      <a:pPr>
                        <a:tabLst>
                          <a:tab pos="5626100" algn="l"/>
                        </a:tabLst>
                      </a:pPr>
                      <a:r>
                        <a:rPr lang="pt-BR" sz="1000">
                          <a:effectLst/>
                          <a:highlight>
                            <a:srgbClr val="00FF00"/>
                          </a:highlight>
                        </a:rPr>
                        <a:t>RN0038</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Alterar status da compra conforme processo de aprovação de forma de pagamento</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dirty="0">
                          <a:effectLst/>
                          <a:highlight>
                            <a:srgbClr val="00FF00"/>
                          </a:highlight>
                        </a:rPr>
                        <a:t>Caso as formas de pagamento tenham sido validadas com sucesso, a compra deve passar ter o status APROVADA.</a:t>
                      </a:r>
                      <a:endParaRPr lang="pt-BR" sz="1050" dirty="0">
                        <a:effectLst/>
                      </a:endParaRPr>
                    </a:p>
                    <a:p>
                      <a:pPr>
                        <a:tabLst>
                          <a:tab pos="5626100" algn="l"/>
                        </a:tabLst>
                      </a:pPr>
                      <a:r>
                        <a:rPr lang="pt-BR" sz="1000" dirty="0">
                          <a:effectLst/>
                          <a:highlight>
                            <a:srgbClr val="00FF00"/>
                          </a:highlight>
                        </a:rPr>
                        <a:t> </a:t>
                      </a:r>
                      <a:endParaRPr lang="pt-BR" sz="1050" dirty="0">
                        <a:effectLst/>
                      </a:endParaRPr>
                    </a:p>
                    <a:p>
                      <a:pPr>
                        <a:tabLst>
                          <a:tab pos="5626100" algn="l"/>
                        </a:tabLst>
                      </a:pPr>
                      <a:r>
                        <a:rPr lang="pt-BR" sz="1000" dirty="0">
                          <a:effectLst/>
                          <a:highlight>
                            <a:srgbClr val="00FF00"/>
                          </a:highlight>
                        </a:rPr>
                        <a:t>Caso contrário deve passar a ter o status REPROVADA.</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667874048"/>
                  </a:ext>
                </a:extLst>
              </a:tr>
              <a:tr h="522712">
                <a:tc>
                  <a:txBody>
                    <a:bodyPr/>
                    <a:lstStyle/>
                    <a:p>
                      <a:pPr>
                        <a:tabLst>
                          <a:tab pos="5626100" algn="l"/>
                        </a:tabLst>
                      </a:pPr>
                      <a:r>
                        <a:rPr lang="pt-BR" sz="1000">
                          <a:effectLst/>
                          <a:highlight>
                            <a:srgbClr val="00FF00"/>
                          </a:highlight>
                        </a:rPr>
                        <a:t>RN0039</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Alterar status da compra para transporte</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Toda compra selecionada para ser entregue por um administrador deve ter seu status alterado para EM TRANSPORTE.</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146944188"/>
                  </a:ext>
                </a:extLst>
              </a:tr>
              <a:tr h="521179">
                <a:tc>
                  <a:txBody>
                    <a:bodyPr/>
                    <a:lstStyle/>
                    <a:p>
                      <a:pPr>
                        <a:tabLst>
                          <a:tab pos="5626100" algn="l"/>
                        </a:tabLst>
                      </a:pPr>
                      <a:r>
                        <a:rPr lang="pt-BR" sz="1000">
                          <a:effectLst/>
                          <a:highlight>
                            <a:srgbClr val="00FF00"/>
                          </a:highlight>
                        </a:rPr>
                        <a:t>RN0040</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Alterar status da compra após entrega</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Toda compra selecionada como entregue por um administrador deve ter seu status alterado para ENTREGUE.</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179209717"/>
                  </a:ext>
                </a:extLst>
              </a:tr>
              <a:tr h="1045425">
                <a:tc>
                  <a:txBody>
                    <a:bodyPr/>
                    <a:lstStyle/>
                    <a:p>
                      <a:pPr>
                        <a:tabLst>
                          <a:tab pos="5626100" algn="l"/>
                        </a:tabLst>
                      </a:pPr>
                      <a:r>
                        <a:rPr lang="pt-BR" sz="1000">
                          <a:effectLst/>
                          <a:highlight>
                            <a:srgbClr val="00FF00"/>
                          </a:highlight>
                        </a:rPr>
                        <a:t>RN0041</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a:effectLst/>
                          <a:highlight>
                            <a:srgbClr val="00FF00"/>
                          </a:highlight>
                        </a:rPr>
                        <a:t>Gerar pedido de troca</a:t>
                      </a:r>
                      <a:endParaRPr lang="pt-BR" sz="105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000" dirty="0">
                          <a:effectLst/>
                          <a:highlight>
                            <a:srgbClr val="00FF00"/>
                          </a:highlight>
                        </a:rPr>
                        <a:t>Todo item selecionado para troca deve gerar um pedido de troca. Este pedido deverá terá o status EM TROCA.</a:t>
                      </a:r>
                      <a:endParaRPr lang="pt-BR" sz="1050" dirty="0">
                        <a:effectLst/>
                      </a:endParaRPr>
                    </a:p>
                    <a:p>
                      <a:pPr>
                        <a:tabLst>
                          <a:tab pos="5626100" algn="l"/>
                        </a:tabLst>
                      </a:pPr>
                      <a:r>
                        <a:rPr lang="pt-BR" sz="1000" dirty="0">
                          <a:effectLst/>
                          <a:highlight>
                            <a:srgbClr val="00FF00"/>
                          </a:highlight>
                        </a:rPr>
                        <a:t> </a:t>
                      </a:r>
                      <a:endParaRPr lang="pt-BR" sz="1050" dirty="0">
                        <a:effectLst/>
                      </a:endParaRPr>
                    </a:p>
                    <a:p>
                      <a:pPr>
                        <a:tabLst>
                          <a:tab pos="5626100" algn="l"/>
                        </a:tabLst>
                      </a:pPr>
                      <a:r>
                        <a:rPr lang="pt-BR" sz="1000" dirty="0">
                          <a:effectLst/>
                          <a:highlight>
                            <a:srgbClr val="00FF00"/>
                          </a:highlight>
                        </a:rPr>
                        <a:t>Caso o cliente solicite a troca de toda a compra o status do pedido deverá ser EM TROCA.</a:t>
                      </a:r>
                      <a:endParaRPr lang="pt-BR" sz="1050" dirty="0">
                        <a:effectLst/>
                      </a:endParaRPr>
                    </a:p>
                    <a:p>
                      <a:pPr>
                        <a:tabLst>
                          <a:tab pos="5626100" algn="l"/>
                        </a:tabLst>
                      </a:pPr>
                      <a:r>
                        <a:rPr lang="pt-BR" sz="1000" dirty="0">
                          <a:effectLst/>
                          <a:highlight>
                            <a:srgbClr val="00FF00"/>
                          </a:highlight>
                        </a:rPr>
                        <a:t> </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05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566098334"/>
                  </a:ext>
                </a:extLst>
              </a:tr>
            </a:tbl>
          </a:graphicData>
        </a:graphic>
      </p:graphicFrame>
      <p:sp>
        <p:nvSpPr>
          <p:cNvPr id="5" name="Título 1">
            <a:extLst>
              <a:ext uri="{FF2B5EF4-FFF2-40B4-BE49-F238E27FC236}">
                <a16:creationId xmlns:a16="http://schemas.microsoft.com/office/drawing/2014/main" id="{F0C38978-C6F3-4F51-9747-CFEF0CC0D559}"/>
              </a:ext>
            </a:extLst>
          </p:cNvPr>
          <p:cNvSpPr>
            <a:spLocks noGrp="1"/>
          </p:cNvSpPr>
          <p:nvPr>
            <p:ph type="title"/>
          </p:nvPr>
        </p:nvSpPr>
        <p:spPr>
          <a:xfrm>
            <a:off x="838200" y="365125"/>
            <a:ext cx="10515600" cy="1325563"/>
          </a:xfrm>
        </p:spPr>
        <p:txBody>
          <a:bodyPr/>
          <a:lstStyle/>
          <a:p>
            <a:r>
              <a:rPr lang="pt-BR" dirty="0"/>
              <a:t>Regras de Negócio</a:t>
            </a:r>
            <a:br>
              <a:rPr lang="pt-BR" dirty="0"/>
            </a:br>
            <a:r>
              <a:rPr lang="pt-BR" dirty="0"/>
              <a:t>Implementadas</a:t>
            </a:r>
          </a:p>
        </p:txBody>
      </p:sp>
      <p:sp>
        <p:nvSpPr>
          <p:cNvPr id="6" name="CaixaDeTexto 5">
            <a:extLst>
              <a:ext uri="{FF2B5EF4-FFF2-40B4-BE49-F238E27FC236}">
                <a16:creationId xmlns:a16="http://schemas.microsoft.com/office/drawing/2014/main" id="{421A5B0D-92B6-44F9-816E-CB38452A5E45}"/>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Tree>
    <p:extLst>
      <p:ext uri="{BB962C8B-B14F-4D97-AF65-F5344CB8AC3E}">
        <p14:creationId xmlns:p14="http://schemas.microsoft.com/office/powerpoint/2010/main" val="34440288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ço Reservado para Conteúdo 6">
            <a:extLst>
              <a:ext uri="{FF2B5EF4-FFF2-40B4-BE49-F238E27FC236}">
                <a16:creationId xmlns:a16="http://schemas.microsoft.com/office/drawing/2014/main" id="{F86CD27D-466E-4F3B-86C9-9B851B499826}"/>
              </a:ext>
            </a:extLst>
          </p:cNvPr>
          <p:cNvGraphicFramePr>
            <a:graphicFrameLocks noGrp="1"/>
          </p:cNvGraphicFramePr>
          <p:nvPr>
            <p:ph sz="half" idx="1"/>
            <p:extLst>
              <p:ext uri="{D42A27DB-BD31-4B8C-83A1-F6EECF244321}">
                <p14:modId xmlns:p14="http://schemas.microsoft.com/office/powerpoint/2010/main" val="3021336074"/>
              </p:ext>
            </p:extLst>
          </p:nvPr>
        </p:nvGraphicFramePr>
        <p:xfrm>
          <a:off x="838200" y="1825625"/>
          <a:ext cx="5181600" cy="4538418"/>
        </p:xfrm>
        <a:graphic>
          <a:graphicData uri="http://schemas.openxmlformats.org/drawingml/2006/table">
            <a:tbl>
              <a:tblPr>
                <a:tableStyleId>{5C22544A-7EE6-4342-B048-85BDC9FD1C3A}</a:tableStyleId>
              </a:tblPr>
              <a:tblGrid>
                <a:gridCol w="724869">
                  <a:extLst>
                    <a:ext uri="{9D8B030D-6E8A-4147-A177-3AD203B41FA5}">
                      <a16:colId xmlns:a16="http://schemas.microsoft.com/office/drawing/2014/main" val="2156714647"/>
                    </a:ext>
                  </a:extLst>
                </a:gridCol>
                <a:gridCol w="1006839">
                  <a:extLst>
                    <a:ext uri="{9D8B030D-6E8A-4147-A177-3AD203B41FA5}">
                      <a16:colId xmlns:a16="http://schemas.microsoft.com/office/drawing/2014/main" val="1396385365"/>
                    </a:ext>
                  </a:extLst>
                </a:gridCol>
                <a:gridCol w="3052850">
                  <a:extLst>
                    <a:ext uri="{9D8B030D-6E8A-4147-A177-3AD203B41FA5}">
                      <a16:colId xmlns:a16="http://schemas.microsoft.com/office/drawing/2014/main" val="2147493574"/>
                    </a:ext>
                  </a:extLst>
                </a:gridCol>
                <a:gridCol w="397042">
                  <a:extLst>
                    <a:ext uri="{9D8B030D-6E8A-4147-A177-3AD203B41FA5}">
                      <a16:colId xmlns:a16="http://schemas.microsoft.com/office/drawing/2014/main" val="3988687974"/>
                    </a:ext>
                  </a:extLst>
                </a:gridCol>
              </a:tblGrid>
              <a:tr h="725224">
                <a:tc>
                  <a:txBody>
                    <a:bodyPr/>
                    <a:lstStyle/>
                    <a:p>
                      <a:pPr>
                        <a:tabLst>
                          <a:tab pos="5626100" algn="l"/>
                        </a:tabLst>
                      </a:pPr>
                      <a:r>
                        <a:rPr lang="pt-BR" sz="1100">
                          <a:effectLst/>
                          <a:highlight>
                            <a:srgbClr val="00FF00"/>
                          </a:highlight>
                        </a:rPr>
                        <a:t>RN0042</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effectLst/>
                          <a:highlight>
                            <a:srgbClr val="00FF00"/>
                          </a:highlight>
                        </a:rPr>
                        <a:t>Alterar status do pedido após recebimento de troca</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effectLst/>
                          <a:highlight>
                            <a:srgbClr val="00FF00"/>
                          </a:highlight>
                        </a:rPr>
                        <a:t>Ao confirmar que os itens de um pedido de troca ou uma compra com status EM TROCA foi recebido o status do pedido ou compra deverá ser TROCADO.</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61481247"/>
                  </a:ext>
                </a:extLst>
              </a:tr>
              <a:tr h="483482">
                <a:tc>
                  <a:txBody>
                    <a:bodyPr/>
                    <a:lstStyle/>
                    <a:p>
                      <a:pPr>
                        <a:tabLst>
                          <a:tab pos="5626100" algn="l"/>
                        </a:tabLst>
                      </a:pPr>
                      <a:r>
                        <a:rPr lang="pt-BR" sz="1100">
                          <a:effectLst/>
                          <a:highlight>
                            <a:srgbClr val="00FF00"/>
                          </a:highlight>
                        </a:rPr>
                        <a:t>Rn0043</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effectLst/>
                          <a:highlight>
                            <a:srgbClr val="00FF00"/>
                          </a:highlight>
                        </a:rPr>
                        <a:t>Validação para solicitar troca</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dirty="0">
                          <a:effectLst/>
                          <a:highlight>
                            <a:srgbClr val="00FF00"/>
                          </a:highlight>
                        </a:rPr>
                        <a:t>Somente itens de pedidos com status ENTREGUE poderão receber solicitação de troca.</a:t>
                      </a:r>
                      <a:endParaRPr lang="pt-BR" sz="12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27291470"/>
                  </a:ext>
                </a:extLst>
              </a:tr>
              <a:tr h="1933928">
                <a:tc>
                  <a:txBody>
                    <a:bodyPr/>
                    <a:lstStyle/>
                    <a:p>
                      <a:pPr>
                        <a:tabLst>
                          <a:tab pos="5626100" algn="l"/>
                        </a:tabLst>
                      </a:pPr>
                      <a:r>
                        <a:rPr lang="pt-BR" sz="1100">
                          <a:effectLst/>
                          <a:highlight>
                            <a:srgbClr val="00FF00"/>
                          </a:highlight>
                        </a:rPr>
                        <a:t>RN0044</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effectLst/>
                          <a:highlight>
                            <a:srgbClr val="00FF00"/>
                          </a:highlight>
                        </a:rPr>
                        <a:t>Bloqueio de produtos</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dirty="0">
                          <a:effectLst/>
                          <a:highlight>
                            <a:srgbClr val="00FF00"/>
                          </a:highlight>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a:t>
                      </a:r>
                      <a:endParaRPr lang="pt-BR" sz="12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781950430"/>
                  </a:ext>
                </a:extLst>
              </a:tr>
              <a:tr h="725224">
                <a:tc>
                  <a:txBody>
                    <a:bodyPr/>
                    <a:lstStyle/>
                    <a:p>
                      <a:pPr>
                        <a:tabLst>
                          <a:tab pos="5626100" algn="l"/>
                        </a:tabLst>
                      </a:pPr>
                      <a:r>
                        <a:rPr lang="pt-BR" sz="1100">
                          <a:effectLst/>
                          <a:highlight>
                            <a:srgbClr val="00FF00"/>
                          </a:highlight>
                        </a:rPr>
                        <a:t>RNF0045</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effectLst/>
                          <a:highlight>
                            <a:srgbClr val="00FF00"/>
                          </a:highlight>
                        </a:rPr>
                        <a:t>Retirar item do carrinho</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effectLst/>
                          <a:highlight>
                            <a:srgbClr val="00FF00"/>
                          </a:highlight>
                        </a:rPr>
                        <a:t>Toda vez que um item for desbloqueado todos itens do mesmo produto deverão ser retirados do carrinho de compra que gerou o prazo de bloqueio. </a:t>
                      </a:r>
                      <a:endParaRPr lang="pt-BR" sz="12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2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339321312"/>
                  </a:ext>
                </a:extLst>
              </a:tr>
              <a:tr h="483482">
                <a:tc>
                  <a:txBody>
                    <a:bodyPr/>
                    <a:lstStyle/>
                    <a:p>
                      <a:pPr>
                        <a:tabLst>
                          <a:tab pos="5626100" algn="l"/>
                        </a:tabLst>
                      </a:pPr>
                      <a:r>
                        <a:rPr lang="pt-BR" sz="1100">
                          <a:solidFill>
                            <a:schemeClr val="bg1"/>
                          </a:solidFill>
                          <a:effectLst/>
                          <a:highlight>
                            <a:srgbClr val="FF0000"/>
                          </a:highlight>
                        </a:rPr>
                        <a:t>RNF0046</a:t>
                      </a:r>
                      <a:endParaRPr lang="pt-BR" sz="1200">
                        <a:solidFill>
                          <a:schemeClr val="bg1"/>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a:solidFill>
                            <a:schemeClr val="bg1"/>
                          </a:solidFill>
                          <a:effectLst/>
                          <a:highlight>
                            <a:srgbClr val="FF0000"/>
                          </a:highlight>
                        </a:rPr>
                        <a:t>Gerar notificação de autorização de troca</a:t>
                      </a:r>
                      <a:endParaRPr lang="pt-BR" sz="1200">
                        <a:solidFill>
                          <a:schemeClr val="bg1"/>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100" dirty="0">
                          <a:solidFill>
                            <a:schemeClr val="bg1"/>
                          </a:solidFill>
                          <a:effectLst/>
                          <a:highlight>
                            <a:srgbClr val="FF0000"/>
                          </a:highlight>
                        </a:rPr>
                        <a:t>Quando o administrador autorizar uma troca o sistema deverá gerar uma notificação sobre tal ao cliente.</a:t>
                      </a:r>
                      <a:endParaRPr lang="pt-BR" sz="1200" dirty="0">
                        <a:solidFill>
                          <a:schemeClr val="bg1"/>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endParaRPr lang="pt-BR" sz="1200" dirty="0">
                        <a:solidFill>
                          <a:schemeClr val="bg1"/>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4067348110"/>
                  </a:ext>
                </a:extLst>
              </a:tr>
            </a:tbl>
          </a:graphicData>
        </a:graphic>
      </p:graphicFrame>
      <p:graphicFrame>
        <p:nvGraphicFramePr>
          <p:cNvPr id="8" name="Espaço Reservado para Conteúdo 7">
            <a:extLst>
              <a:ext uri="{FF2B5EF4-FFF2-40B4-BE49-F238E27FC236}">
                <a16:creationId xmlns:a16="http://schemas.microsoft.com/office/drawing/2014/main" id="{AF8273B3-86B1-4CAF-A9D8-0889565DAFA0}"/>
              </a:ext>
            </a:extLst>
          </p:cNvPr>
          <p:cNvGraphicFramePr>
            <a:graphicFrameLocks noGrp="1"/>
          </p:cNvGraphicFramePr>
          <p:nvPr>
            <p:ph sz="half" idx="2"/>
            <p:extLst>
              <p:ext uri="{D42A27DB-BD31-4B8C-83A1-F6EECF244321}">
                <p14:modId xmlns:p14="http://schemas.microsoft.com/office/powerpoint/2010/main" val="3753000499"/>
              </p:ext>
            </p:extLst>
          </p:nvPr>
        </p:nvGraphicFramePr>
        <p:xfrm>
          <a:off x="6172200" y="1825625"/>
          <a:ext cx="5181600" cy="4437895"/>
        </p:xfrm>
        <a:graphic>
          <a:graphicData uri="http://schemas.openxmlformats.org/drawingml/2006/table">
            <a:tbl>
              <a:tblPr>
                <a:tableStyleId>{5C22544A-7EE6-4342-B048-85BDC9FD1C3A}</a:tableStyleId>
              </a:tblPr>
              <a:tblGrid>
                <a:gridCol w="724869">
                  <a:extLst>
                    <a:ext uri="{9D8B030D-6E8A-4147-A177-3AD203B41FA5}">
                      <a16:colId xmlns:a16="http://schemas.microsoft.com/office/drawing/2014/main" val="2473515114"/>
                    </a:ext>
                  </a:extLst>
                </a:gridCol>
                <a:gridCol w="1006839">
                  <a:extLst>
                    <a:ext uri="{9D8B030D-6E8A-4147-A177-3AD203B41FA5}">
                      <a16:colId xmlns:a16="http://schemas.microsoft.com/office/drawing/2014/main" val="3364224973"/>
                    </a:ext>
                  </a:extLst>
                </a:gridCol>
                <a:gridCol w="3060871">
                  <a:extLst>
                    <a:ext uri="{9D8B030D-6E8A-4147-A177-3AD203B41FA5}">
                      <a16:colId xmlns:a16="http://schemas.microsoft.com/office/drawing/2014/main" val="3250899994"/>
                    </a:ext>
                  </a:extLst>
                </a:gridCol>
                <a:gridCol w="389021">
                  <a:extLst>
                    <a:ext uri="{9D8B030D-6E8A-4147-A177-3AD203B41FA5}">
                      <a16:colId xmlns:a16="http://schemas.microsoft.com/office/drawing/2014/main" val="1311871871"/>
                    </a:ext>
                  </a:extLst>
                </a:gridCol>
              </a:tblGrid>
              <a:tr h="258426">
                <a:tc gridSpan="3">
                  <a:txBody>
                    <a:bodyPr/>
                    <a:lstStyle/>
                    <a:p>
                      <a:pPr>
                        <a:tabLst>
                          <a:tab pos="5626100" algn="l"/>
                        </a:tabLst>
                      </a:pPr>
                      <a:r>
                        <a:rPr lang="pt-BR" sz="1200">
                          <a:effectLst/>
                          <a:highlight>
                            <a:srgbClr val="D3D3D3"/>
                          </a:highlight>
                        </a:rPr>
                        <a:t>Grupo: Controle de estoque</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hMerge="1">
                  <a:txBody>
                    <a:bodyPr/>
                    <a:lstStyle/>
                    <a:p>
                      <a:endParaRPr lang="pt-BR"/>
                    </a:p>
                  </a:txBody>
                  <a:tcPr/>
                </a:tc>
                <a:tc hMerge="1">
                  <a:txBody>
                    <a:bodyPr/>
                    <a:lstStyle/>
                    <a:p>
                      <a:endParaRPr lang="pt-BR"/>
                    </a:p>
                  </a:txBody>
                  <a:tcPr/>
                </a:tc>
                <a:tc>
                  <a:txBody>
                    <a:bodyPr/>
                    <a:lstStyle/>
                    <a:p>
                      <a:pPr>
                        <a:tabLst>
                          <a:tab pos="5626100" algn="l"/>
                        </a:tabLst>
                      </a:pP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791857089"/>
                  </a:ext>
                </a:extLst>
              </a:tr>
              <a:tr h="1030674">
                <a:tc>
                  <a:txBody>
                    <a:bodyPr/>
                    <a:lstStyle/>
                    <a:p>
                      <a:pPr>
                        <a:tabLst>
                          <a:tab pos="5626100" algn="l"/>
                        </a:tabLst>
                      </a:pPr>
                      <a:r>
                        <a:rPr lang="pt-BR" sz="1200">
                          <a:effectLst/>
                          <a:highlight>
                            <a:srgbClr val="00FF00"/>
                          </a:highlight>
                        </a:rPr>
                        <a:t>RN0051</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Validar dados de estoque</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Para cada entrada em estoque, deve ser obrigatoriamente informado o produto, a quantidade, o valor de custo, fornecedor, e a data de entrada dos itens de produto.</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04696868"/>
                  </a:ext>
                </a:extLst>
              </a:tr>
              <a:tr h="1292131">
                <a:tc>
                  <a:txBody>
                    <a:bodyPr/>
                    <a:lstStyle/>
                    <a:p>
                      <a:pPr>
                        <a:tabLst>
                          <a:tab pos="5626100" algn="l"/>
                        </a:tabLst>
                      </a:pPr>
                      <a:r>
                        <a:rPr lang="pt-BR" sz="1200">
                          <a:effectLst/>
                          <a:highlight>
                            <a:srgbClr val="00FF00"/>
                          </a:highlight>
                        </a:rPr>
                        <a:t>RN005x</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Definir valor de item com diferentes custos</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dirty="0">
                          <a:effectLst/>
                          <a:highlight>
                            <a:srgbClr val="00FF00"/>
                          </a:highlight>
                        </a:rPr>
                        <a:t>Quando itens de um determinado livro forem registrados com valores de custo diferentes deverá ser calculado o valor de venda com base no grupo de precificação, porém o valor de todos itens deverão ser iguais, considerando então o maior valor de custo.</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424776374"/>
                  </a:ext>
                </a:extLst>
              </a:tr>
              <a:tr h="775278">
                <a:tc>
                  <a:txBody>
                    <a:bodyPr/>
                    <a:lstStyle/>
                    <a:p>
                      <a:pPr>
                        <a:tabLst>
                          <a:tab pos="5626100" algn="l"/>
                        </a:tabLst>
                      </a:pPr>
                      <a:r>
                        <a:rPr lang="pt-BR" sz="1200">
                          <a:effectLst/>
                          <a:highlight>
                            <a:srgbClr val="00FF00"/>
                          </a:highlight>
                        </a:rPr>
                        <a:t>RN0061</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Quantidade de itens</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Não deve ser permitido que seja realizado a entrada de itens de livros com quantidade igual a zero.</a:t>
                      </a:r>
                      <a:endParaRPr lang="pt-BR" sz="1400">
                        <a:effectLst/>
                      </a:endParaRPr>
                    </a:p>
                    <a:p>
                      <a:pPr>
                        <a:tabLst>
                          <a:tab pos="5626100" algn="l"/>
                        </a:tabLst>
                      </a:pPr>
                      <a:r>
                        <a:rPr lang="pt-BR" sz="1200">
                          <a:effectLst/>
                          <a:highlight>
                            <a:srgbClr val="00FF00"/>
                          </a:highlight>
                        </a:rPr>
                        <a:t> </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3100640585"/>
                  </a:ext>
                </a:extLst>
              </a:tr>
              <a:tr h="258426">
                <a:tc>
                  <a:txBody>
                    <a:bodyPr/>
                    <a:lstStyle/>
                    <a:p>
                      <a:pPr>
                        <a:tabLst>
                          <a:tab pos="5626100" algn="l"/>
                        </a:tabLst>
                      </a:pPr>
                      <a:r>
                        <a:rPr lang="pt-BR" sz="1200">
                          <a:effectLst/>
                          <a:highlight>
                            <a:srgbClr val="00FF00"/>
                          </a:highlight>
                        </a:rPr>
                        <a:t>RN0062</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Valor de custo</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Para todo item deve haver um valor de custo.</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440188766"/>
                  </a:ext>
                </a:extLst>
              </a:tr>
              <a:tr h="258426">
                <a:tc>
                  <a:txBody>
                    <a:bodyPr/>
                    <a:lstStyle/>
                    <a:p>
                      <a:pPr>
                        <a:tabLst>
                          <a:tab pos="5626100" algn="l"/>
                        </a:tabLst>
                      </a:pPr>
                      <a:r>
                        <a:rPr lang="pt-BR" sz="1200">
                          <a:effectLst/>
                          <a:highlight>
                            <a:srgbClr val="00FF00"/>
                          </a:highlight>
                        </a:rPr>
                        <a:t> </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 </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 </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433406737"/>
                  </a:ext>
                </a:extLst>
              </a:tr>
              <a:tr h="516853">
                <a:tc>
                  <a:txBody>
                    <a:bodyPr/>
                    <a:lstStyle/>
                    <a:p>
                      <a:pPr>
                        <a:tabLst>
                          <a:tab pos="5626100" algn="l"/>
                        </a:tabLst>
                      </a:pPr>
                      <a:r>
                        <a:rPr lang="pt-BR" sz="1200">
                          <a:effectLst/>
                          <a:highlight>
                            <a:srgbClr val="00FF00"/>
                          </a:highlight>
                        </a:rPr>
                        <a:t>RNF0064</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a:effectLst/>
                          <a:highlight>
                            <a:srgbClr val="00FF00"/>
                          </a:highlight>
                        </a:rPr>
                        <a:t>Data de entrada</a:t>
                      </a:r>
                      <a:endParaRPr lang="pt-BR" sz="140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200" dirty="0">
                          <a:effectLst/>
                          <a:highlight>
                            <a:srgbClr val="00FF00"/>
                          </a:highlight>
                        </a:rPr>
                        <a:t>Não deve ser permitido que itens sejam registrados sem que uma data de entrada seja registrada.</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tc>
                  <a:txBody>
                    <a:bodyPr/>
                    <a:lstStyle/>
                    <a:p>
                      <a:pPr>
                        <a:tabLst>
                          <a:tab pos="5626100" algn="l"/>
                        </a:tabLst>
                      </a:pPr>
                      <a:r>
                        <a:rPr lang="pt-BR" sz="1800" b="0" i="0" kern="1200" dirty="0">
                          <a:solidFill>
                            <a:schemeClr val="dk1"/>
                          </a:solidFill>
                          <a:effectLst/>
                          <a:latin typeface="+mn-lt"/>
                          <a:ea typeface="+mn-ea"/>
                          <a:cs typeface="+mn-cs"/>
                        </a:rPr>
                        <a:t>✔</a:t>
                      </a:r>
                      <a:endParaRPr lang="pt-BR" sz="1400" dirty="0">
                        <a:solidFill>
                          <a:srgbClr val="000000"/>
                        </a:solidFill>
                        <a:effectLst/>
                        <a:latin typeface="Arial" panose="020B0604020202020204" pitchFamily="34" charset="0"/>
                        <a:ea typeface="Arial" panose="020B0604020202020204" pitchFamily="34" charset="0"/>
                      </a:endParaRPr>
                    </a:p>
                  </a:txBody>
                  <a:tcPr marL="35456" marR="35456" marT="0" marB="0"/>
                </a:tc>
                <a:extLst>
                  <a:ext uri="{0D108BD9-81ED-4DB2-BD59-A6C34878D82A}">
                    <a16:rowId xmlns:a16="http://schemas.microsoft.com/office/drawing/2014/main" val="1485154943"/>
                  </a:ext>
                </a:extLst>
              </a:tr>
            </a:tbl>
          </a:graphicData>
        </a:graphic>
      </p:graphicFrame>
      <p:sp>
        <p:nvSpPr>
          <p:cNvPr id="5" name="Título 1">
            <a:extLst>
              <a:ext uri="{FF2B5EF4-FFF2-40B4-BE49-F238E27FC236}">
                <a16:creationId xmlns:a16="http://schemas.microsoft.com/office/drawing/2014/main" id="{30FCE578-4804-46E3-AEDD-4779BBB8516D}"/>
              </a:ext>
            </a:extLst>
          </p:cNvPr>
          <p:cNvSpPr>
            <a:spLocks noGrp="1"/>
          </p:cNvSpPr>
          <p:nvPr>
            <p:ph type="title"/>
          </p:nvPr>
        </p:nvSpPr>
        <p:spPr>
          <a:xfrm>
            <a:off x="838200" y="365125"/>
            <a:ext cx="10515600" cy="1325563"/>
          </a:xfrm>
        </p:spPr>
        <p:txBody>
          <a:bodyPr/>
          <a:lstStyle/>
          <a:p>
            <a:r>
              <a:rPr lang="pt-BR" dirty="0"/>
              <a:t>Regras de Negócio</a:t>
            </a:r>
            <a:br>
              <a:rPr lang="pt-BR" dirty="0"/>
            </a:br>
            <a:r>
              <a:rPr lang="pt-BR" dirty="0"/>
              <a:t>Implementadas</a:t>
            </a:r>
          </a:p>
        </p:txBody>
      </p:sp>
      <p:sp>
        <p:nvSpPr>
          <p:cNvPr id="6" name="CaixaDeTexto 5">
            <a:extLst>
              <a:ext uri="{FF2B5EF4-FFF2-40B4-BE49-F238E27FC236}">
                <a16:creationId xmlns:a16="http://schemas.microsoft.com/office/drawing/2014/main" id="{1CD85F09-5EDD-468F-B239-2447EC787486}"/>
              </a:ext>
            </a:extLst>
          </p:cNvPr>
          <p:cNvSpPr txBox="1"/>
          <p:nvPr/>
        </p:nvSpPr>
        <p:spPr>
          <a:xfrm>
            <a:off x="7324726" y="523875"/>
            <a:ext cx="4419600" cy="1200329"/>
          </a:xfrm>
          <a:prstGeom prst="rect">
            <a:avLst/>
          </a:prstGeom>
          <a:noFill/>
        </p:spPr>
        <p:txBody>
          <a:bodyPr wrap="square" rtlCol="0">
            <a:spAutoFit/>
          </a:bodyPr>
          <a:lstStyle/>
          <a:p>
            <a:pPr algn="just"/>
            <a:r>
              <a:rPr lang="pt-BR" sz="1800" dirty="0">
                <a:solidFill>
                  <a:srgbClr val="000000"/>
                </a:solidFill>
                <a:effectLst/>
                <a:latin typeface="Arial" panose="020B0604020202020204" pitchFamily="34" charset="0"/>
                <a:ea typeface="Arial" panose="020B0604020202020204" pitchFamily="34" charset="0"/>
              </a:rPr>
              <a:t> </a:t>
            </a:r>
          </a:p>
          <a:p>
            <a:pPr algn="just"/>
            <a:r>
              <a:rPr lang="pt-BR" sz="1800" dirty="0">
                <a:solidFill>
                  <a:srgbClr val="000000"/>
                </a:solidFill>
                <a:effectLst/>
                <a:latin typeface="Arial" panose="020B0604020202020204" pitchFamily="34" charset="0"/>
                <a:ea typeface="Arial" panose="020B0604020202020204" pitchFamily="34" charset="0"/>
              </a:rPr>
              <a:t>Legenda: </a:t>
            </a:r>
            <a:r>
              <a:rPr lang="pt-BR" sz="1800" dirty="0">
                <a:solidFill>
                  <a:srgbClr val="000000"/>
                </a:solidFill>
                <a:effectLst/>
                <a:highlight>
                  <a:srgbClr val="00FF00"/>
                </a:highlight>
                <a:latin typeface="Arial" panose="020B0604020202020204" pitchFamily="34" charset="0"/>
                <a:ea typeface="Arial" panose="020B0604020202020204" pitchFamily="34" charset="0"/>
              </a:rPr>
              <a:t>Verde</a:t>
            </a:r>
            <a:r>
              <a:rPr lang="pt-BR" sz="1800" dirty="0">
                <a:solidFill>
                  <a:srgbClr val="000000"/>
                </a:solidFill>
                <a:effectLst/>
                <a:latin typeface="Arial" panose="020B0604020202020204" pitchFamily="34" charset="0"/>
                <a:ea typeface="Arial" panose="020B0604020202020204" pitchFamily="34" charset="0"/>
              </a:rPr>
              <a:t> = Implementado</a:t>
            </a:r>
          </a:p>
          <a:p>
            <a:pPr algn="just"/>
            <a:r>
              <a:rPr lang="pt-BR" sz="1800" dirty="0">
                <a:solidFill>
                  <a:srgbClr val="000000"/>
                </a:solidFill>
                <a:effectLst/>
                <a:latin typeface="Arial" panose="020B0604020202020204" pitchFamily="34" charset="0"/>
                <a:ea typeface="Arial" panose="020B0604020202020204" pitchFamily="34" charset="0"/>
              </a:rPr>
              <a:t>	 </a:t>
            </a:r>
            <a:r>
              <a:rPr lang="pt-BR" sz="1800" dirty="0">
                <a:solidFill>
                  <a:srgbClr val="FFFFFF"/>
                </a:solidFill>
                <a:effectLst/>
                <a:highlight>
                  <a:srgbClr val="FF0000"/>
                </a:highlight>
                <a:latin typeface="Arial" panose="020B0604020202020204" pitchFamily="34" charset="0"/>
                <a:ea typeface="Arial" panose="020B0604020202020204" pitchFamily="34" charset="0"/>
              </a:rPr>
              <a:t>Vermelho</a:t>
            </a:r>
            <a:r>
              <a:rPr lang="pt-BR" sz="1800" dirty="0">
                <a:solidFill>
                  <a:srgbClr val="FFFFFF"/>
                </a:solidFill>
                <a:effectLst/>
                <a:latin typeface="Arial" panose="020B0604020202020204" pitchFamily="34" charset="0"/>
                <a:ea typeface="Arial" panose="020B0604020202020204" pitchFamily="34" charset="0"/>
              </a:rPr>
              <a:t> </a:t>
            </a:r>
            <a:r>
              <a:rPr lang="pt-BR" sz="1800" dirty="0">
                <a:solidFill>
                  <a:srgbClr val="000000"/>
                </a:solidFill>
                <a:effectLst/>
                <a:latin typeface="Arial" panose="020B0604020202020204" pitchFamily="34" charset="0"/>
                <a:ea typeface="Arial" panose="020B0604020202020204" pitchFamily="34" charset="0"/>
              </a:rPr>
              <a:t>= Não implementado</a:t>
            </a:r>
          </a:p>
          <a:p>
            <a:endParaRPr lang="pt-BR" dirty="0"/>
          </a:p>
        </p:txBody>
      </p:sp>
      <p:sp>
        <p:nvSpPr>
          <p:cNvPr id="9" name="Rectangle 1">
            <a:extLst>
              <a:ext uri="{FF2B5EF4-FFF2-40B4-BE49-F238E27FC236}">
                <a16:creationId xmlns:a16="http://schemas.microsoft.com/office/drawing/2014/main" id="{F9C9EAD2-082B-4B47-A3BE-A8069271A57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1974618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D1A0-3F7F-4AF6-A59C-E556C76D936E}"/>
              </a:ext>
            </a:extLst>
          </p:cNvPr>
          <p:cNvSpPr>
            <a:spLocks noGrp="1"/>
          </p:cNvSpPr>
          <p:nvPr>
            <p:ph type="title"/>
          </p:nvPr>
        </p:nvSpPr>
        <p:spPr/>
        <p:txBody>
          <a:bodyPr/>
          <a:lstStyle/>
          <a:p>
            <a:r>
              <a:rPr lang="pt-BR" dirty="0"/>
              <a:t>Protótipo Navegável v1 Livraria </a:t>
            </a:r>
            <a:r>
              <a:rPr lang="pt-BR" dirty="0" err="1"/>
              <a:t>SóRaiva</a:t>
            </a:r>
            <a:endParaRPr lang="pt-BR" dirty="0"/>
          </a:p>
        </p:txBody>
      </p:sp>
      <p:pic>
        <p:nvPicPr>
          <p:cNvPr id="6" name="Imagem 5">
            <a:extLst>
              <a:ext uri="{FF2B5EF4-FFF2-40B4-BE49-F238E27FC236}">
                <a16:creationId xmlns:a16="http://schemas.microsoft.com/office/drawing/2014/main" id="{D19D4FF1-4807-470A-AC30-47A2C35FB30F}"/>
              </a:ext>
            </a:extLst>
          </p:cNvPr>
          <p:cNvPicPr>
            <a:picLocks noChangeAspect="1"/>
          </p:cNvPicPr>
          <p:nvPr/>
        </p:nvPicPr>
        <p:blipFill>
          <a:blip r:embed="rId2"/>
          <a:stretch>
            <a:fillRect/>
          </a:stretch>
        </p:blipFill>
        <p:spPr>
          <a:xfrm>
            <a:off x="838200" y="1662485"/>
            <a:ext cx="3911426" cy="2200177"/>
          </a:xfrm>
          <a:prstGeom prst="rect">
            <a:avLst/>
          </a:prstGeom>
        </p:spPr>
      </p:pic>
      <p:pic>
        <p:nvPicPr>
          <p:cNvPr id="5" name="Imagem 4">
            <a:extLst>
              <a:ext uri="{FF2B5EF4-FFF2-40B4-BE49-F238E27FC236}">
                <a16:creationId xmlns:a16="http://schemas.microsoft.com/office/drawing/2014/main" id="{5F1724AE-B246-4A36-AD56-8DA85DD47FDE}"/>
              </a:ext>
            </a:extLst>
          </p:cNvPr>
          <p:cNvPicPr>
            <a:picLocks noChangeAspect="1"/>
          </p:cNvPicPr>
          <p:nvPr/>
        </p:nvPicPr>
        <p:blipFill>
          <a:blip r:embed="rId3"/>
          <a:stretch>
            <a:fillRect/>
          </a:stretch>
        </p:blipFill>
        <p:spPr>
          <a:xfrm>
            <a:off x="6096000" y="1662484"/>
            <a:ext cx="3911426" cy="2200177"/>
          </a:xfrm>
          <a:prstGeom prst="rect">
            <a:avLst/>
          </a:prstGeom>
        </p:spPr>
      </p:pic>
      <p:pic>
        <p:nvPicPr>
          <p:cNvPr id="8" name="Imagem 7">
            <a:extLst>
              <a:ext uri="{FF2B5EF4-FFF2-40B4-BE49-F238E27FC236}">
                <a16:creationId xmlns:a16="http://schemas.microsoft.com/office/drawing/2014/main" id="{87DAD396-92E8-4B81-B619-953E764639E0}"/>
              </a:ext>
            </a:extLst>
          </p:cNvPr>
          <p:cNvPicPr>
            <a:picLocks noChangeAspect="1"/>
          </p:cNvPicPr>
          <p:nvPr/>
        </p:nvPicPr>
        <p:blipFill>
          <a:blip r:embed="rId4"/>
          <a:stretch>
            <a:fillRect/>
          </a:stretch>
        </p:blipFill>
        <p:spPr>
          <a:xfrm>
            <a:off x="838200" y="4208106"/>
            <a:ext cx="3911426" cy="2200177"/>
          </a:xfrm>
          <a:prstGeom prst="rect">
            <a:avLst/>
          </a:prstGeom>
        </p:spPr>
      </p:pic>
      <p:pic>
        <p:nvPicPr>
          <p:cNvPr id="11" name="Imagem 10">
            <a:extLst>
              <a:ext uri="{FF2B5EF4-FFF2-40B4-BE49-F238E27FC236}">
                <a16:creationId xmlns:a16="http://schemas.microsoft.com/office/drawing/2014/main" id="{9D2064CC-EA49-4CA8-B7D6-C02983798387}"/>
              </a:ext>
            </a:extLst>
          </p:cNvPr>
          <p:cNvPicPr>
            <a:picLocks noChangeAspect="1"/>
          </p:cNvPicPr>
          <p:nvPr/>
        </p:nvPicPr>
        <p:blipFill>
          <a:blip r:embed="rId5"/>
          <a:stretch>
            <a:fillRect/>
          </a:stretch>
        </p:blipFill>
        <p:spPr>
          <a:xfrm>
            <a:off x="6096000" y="4208106"/>
            <a:ext cx="3911426" cy="2200177"/>
          </a:xfrm>
          <a:prstGeom prst="rect">
            <a:avLst/>
          </a:prstGeom>
        </p:spPr>
      </p:pic>
    </p:spTree>
    <p:extLst>
      <p:ext uri="{BB962C8B-B14F-4D97-AF65-F5344CB8AC3E}">
        <p14:creationId xmlns:p14="http://schemas.microsoft.com/office/powerpoint/2010/main" val="1553643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42286-0568-4D38-9103-63611B0D2C21}"/>
              </a:ext>
            </a:extLst>
          </p:cNvPr>
          <p:cNvSpPr>
            <a:spLocks noGrp="1"/>
          </p:cNvSpPr>
          <p:nvPr>
            <p:ph type="title"/>
          </p:nvPr>
        </p:nvSpPr>
        <p:spPr/>
        <p:txBody>
          <a:bodyPr/>
          <a:lstStyle/>
          <a:p>
            <a:r>
              <a:rPr lang="pt-BR" dirty="0"/>
              <a:t>Cronograma</a:t>
            </a:r>
          </a:p>
        </p:txBody>
      </p:sp>
      <p:graphicFrame>
        <p:nvGraphicFramePr>
          <p:cNvPr id="4" name="Tabela 4">
            <a:extLst>
              <a:ext uri="{FF2B5EF4-FFF2-40B4-BE49-F238E27FC236}">
                <a16:creationId xmlns:a16="http://schemas.microsoft.com/office/drawing/2014/main" id="{CF00573E-DA2F-4FE5-A426-DA7539C18408}"/>
              </a:ext>
            </a:extLst>
          </p:cNvPr>
          <p:cNvGraphicFramePr>
            <a:graphicFrameLocks noGrp="1"/>
          </p:cNvGraphicFramePr>
          <p:nvPr>
            <p:ph idx="1"/>
            <p:extLst>
              <p:ext uri="{D42A27DB-BD31-4B8C-83A1-F6EECF244321}">
                <p14:modId xmlns:p14="http://schemas.microsoft.com/office/powerpoint/2010/main" val="319313793"/>
              </p:ext>
            </p:extLst>
          </p:nvPr>
        </p:nvGraphicFramePr>
        <p:xfrm>
          <a:off x="838204" y="1787525"/>
          <a:ext cx="8666523" cy="4348365"/>
        </p:xfrm>
        <a:graphic>
          <a:graphicData uri="http://schemas.openxmlformats.org/drawingml/2006/table">
            <a:tbl>
              <a:tblPr firstRow="1" bandRow="1">
                <a:tableStyleId>{85BE263C-DBD7-4A20-BB59-AAB30ACAA65A}</a:tableStyleId>
              </a:tblPr>
              <a:tblGrid>
                <a:gridCol w="2888841">
                  <a:extLst>
                    <a:ext uri="{9D8B030D-6E8A-4147-A177-3AD203B41FA5}">
                      <a16:colId xmlns:a16="http://schemas.microsoft.com/office/drawing/2014/main" val="3320617958"/>
                    </a:ext>
                  </a:extLst>
                </a:gridCol>
                <a:gridCol w="2888841">
                  <a:extLst>
                    <a:ext uri="{9D8B030D-6E8A-4147-A177-3AD203B41FA5}">
                      <a16:colId xmlns:a16="http://schemas.microsoft.com/office/drawing/2014/main" val="1471394636"/>
                    </a:ext>
                  </a:extLst>
                </a:gridCol>
                <a:gridCol w="2888841">
                  <a:extLst>
                    <a:ext uri="{9D8B030D-6E8A-4147-A177-3AD203B41FA5}">
                      <a16:colId xmlns:a16="http://schemas.microsoft.com/office/drawing/2014/main" val="4150965738"/>
                    </a:ext>
                  </a:extLst>
                </a:gridCol>
              </a:tblGrid>
              <a:tr h="305631">
                <a:tc>
                  <a:txBody>
                    <a:bodyPr/>
                    <a:lstStyle/>
                    <a:p>
                      <a:r>
                        <a:rPr lang="pt-BR" sz="1500" dirty="0"/>
                        <a:t>Dia</a:t>
                      </a:r>
                    </a:p>
                  </a:txBody>
                  <a:tcPr marL="75361" marR="75361" marT="37681" marB="37681"/>
                </a:tc>
                <a:tc>
                  <a:txBody>
                    <a:bodyPr/>
                    <a:lstStyle/>
                    <a:p>
                      <a:r>
                        <a:rPr lang="pt-BR" sz="1500" dirty="0"/>
                        <a:t>Tarefa</a:t>
                      </a:r>
                    </a:p>
                  </a:txBody>
                  <a:tcPr marL="75361" marR="75361" marT="37681" marB="37681"/>
                </a:tc>
                <a:tc>
                  <a:txBody>
                    <a:bodyPr/>
                    <a:lstStyle/>
                    <a:p>
                      <a:r>
                        <a:rPr lang="pt-BR" sz="1500" dirty="0"/>
                        <a:t>Status</a:t>
                      </a:r>
                    </a:p>
                  </a:txBody>
                  <a:tcPr marL="75361" marR="75361" marT="37681" marB="37681"/>
                </a:tc>
                <a:extLst>
                  <a:ext uri="{0D108BD9-81ED-4DB2-BD59-A6C34878D82A}">
                    <a16:rowId xmlns:a16="http://schemas.microsoft.com/office/drawing/2014/main" val="2376866929"/>
                  </a:ext>
                </a:extLst>
              </a:tr>
              <a:tr h="527528">
                <a:tc>
                  <a:txBody>
                    <a:bodyPr/>
                    <a:lstStyle/>
                    <a:p>
                      <a:r>
                        <a:rPr lang="pt-BR" sz="1500" dirty="0"/>
                        <a:t>08/02</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Implementação das classes de domínio do CRUD de cliente</a:t>
                      </a:r>
                    </a:p>
                  </a:txBody>
                  <a:tcPr marL="75361" marR="75361" marT="37681" marB="37681"/>
                </a:tc>
                <a:tc>
                  <a:txBody>
                    <a:bodyPr/>
                    <a:lstStyle/>
                    <a:p>
                      <a:r>
                        <a:rPr lang="pt-BR" sz="1500" dirty="0">
                          <a:solidFill>
                            <a:schemeClr val="accent6"/>
                          </a:solidFill>
                        </a:rPr>
                        <a:t>Feito</a:t>
                      </a:r>
                    </a:p>
                  </a:txBody>
                  <a:tcPr marL="75361" marR="75361" marT="37681" marB="37681"/>
                </a:tc>
                <a:extLst>
                  <a:ext uri="{0D108BD9-81ED-4DB2-BD59-A6C34878D82A}">
                    <a16:rowId xmlns:a16="http://schemas.microsoft.com/office/drawing/2014/main" val="647537483"/>
                  </a:ext>
                </a:extLst>
              </a:tr>
              <a:tr h="527528">
                <a:tc>
                  <a:txBody>
                    <a:bodyPr/>
                    <a:lstStyle/>
                    <a:p>
                      <a:r>
                        <a:rPr lang="pt-BR" sz="1500" dirty="0"/>
                        <a:t>15/02</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Proposta de Tema e Solução Técnica para CRUD de Cliente (PPT)</a:t>
                      </a:r>
                    </a:p>
                  </a:txBody>
                  <a:tcPr marL="75361" marR="75361" marT="37681" marB="37681"/>
                </a:tc>
                <a:tc>
                  <a:txBody>
                    <a:bodyPr/>
                    <a:lstStyle/>
                    <a:p>
                      <a:r>
                        <a:rPr lang="pt-BR" sz="1500" dirty="0">
                          <a:solidFill>
                            <a:schemeClr val="accent6"/>
                          </a:solidFill>
                        </a:rPr>
                        <a:t>Feito</a:t>
                      </a:r>
                    </a:p>
                  </a:txBody>
                  <a:tcPr marL="75361" marR="75361" marT="37681" marB="37681"/>
                </a:tc>
                <a:extLst>
                  <a:ext uri="{0D108BD9-81ED-4DB2-BD59-A6C34878D82A}">
                    <a16:rowId xmlns:a16="http://schemas.microsoft.com/office/drawing/2014/main" val="2036204974"/>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22/02</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Tela Web Funcional</a:t>
                      </a:r>
                    </a:p>
                  </a:txBody>
                  <a:tcPr marL="75361" marR="75361" marT="37681" marB="37681"/>
                </a:tc>
                <a:tc>
                  <a:txBody>
                    <a:bodyPr/>
                    <a:lstStyle/>
                    <a:p>
                      <a:r>
                        <a:rPr lang="pt-BR" sz="1500" dirty="0">
                          <a:solidFill>
                            <a:schemeClr val="accent6"/>
                          </a:solidFill>
                        </a:rPr>
                        <a:t>Feito</a:t>
                      </a:r>
                    </a:p>
                  </a:txBody>
                  <a:tcPr marL="75361" marR="75361" marT="37681" marB="37681"/>
                </a:tc>
                <a:extLst>
                  <a:ext uri="{0D108BD9-81ED-4DB2-BD59-A6C34878D82A}">
                    <a16:rowId xmlns:a16="http://schemas.microsoft.com/office/drawing/2014/main" val="1011885740"/>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01/03</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CRUD Cliente completo</a:t>
                      </a:r>
                    </a:p>
                  </a:txBody>
                  <a:tcPr marL="75361" marR="75361" marT="37681" marB="37681"/>
                </a:tc>
                <a:tc>
                  <a:txBody>
                    <a:bodyPr/>
                    <a:lstStyle/>
                    <a:p>
                      <a:r>
                        <a:rPr lang="pt-BR" sz="1500" dirty="0">
                          <a:solidFill>
                            <a:schemeClr val="accent6"/>
                          </a:solidFill>
                        </a:rPr>
                        <a:t>Feito</a:t>
                      </a:r>
                    </a:p>
                  </a:txBody>
                  <a:tcPr marL="75361" marR="75361" marT="37681" marB="37681"/>
                </a:tc>
                <a:extLst>
                  <a:ext uri="{0D108BD9-81ED-4DB2-BD59-A6C34878D82A}">
                    <a16:rowId xmlns:a16="http://schemas.microsoft.com/office/drawing/2014/main" val="3947953640"/>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15/03</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Protótipo Navegável</a:t>
                      </a:r>
                    </a:p>
                  </a:txBody>
                  <a:tcPr marL="75361" marR="75361" marT="37681" marB="37681"/>
                </a:tc>
                <a:tc>
                  <a:txBody>
                    <a:bodyPr/>
                    <a:lstStyle/>
                    <a:p>
                      <a:r>
                        <a:rPr lang="pt-BR" sz="1500" dirty="0">
                          <a:solidFill>
                            <a:schemeClr val="accent6"/>
                          </a:solidFill>
                        </a:rPr>
                        <a:t>Feito</a:t>
                      </a:r>
                      <a:endParaRPr lang="pt-BR" sz="1500" i="0" dirty="0">
                        <a:solidFill>
                          <a:schemeClr val="accent6"/>
                        </a:solidFill>
                      </a:endParaRPr>
                    </a:p>
                  </a:txBody>
                  <a:tcPr marL="75361" marR="75361" marT="37681" marB="37681"/>
                </a:tc>
                <a:extLst>
                  <a:ext uri="{0D108BD9-81ED-4DB2-BD59-A6C34878D82A}">
                    <a16:rowId xmlns:a16="http://schemas.microsoft.com/office/drawing/2014/main" val="1236817394"/>
                  </a:ext>
                </a:extLst>
              </a:tr>
              <a:tr h="527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29/03</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Testes e Versão final do protótipo,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Proposta</a:t>
                      </a:r>
                    </a:p>
                  </a:txBody>
                  <a:tcPr marL="75361" marR="75361" marT="37681" marB="37681"/>
                </a:tc>
                <a:tc>
                  <a:txBody>
                    <a:bodyPr/>
                    <a:lstStyle/>
                    <a:p>
                      <a:r>
                        <a:rPr lang="pt-BR" sz="1500" i="0" dirty="0">
                          <a:solidFill>
                            <a:schemeClr val="accent6"/>
                          </a:solidFill>
                        </a:rPr>
                        <a:t>Feito</a:t>
                      </a:r>
                    </a:p>
                  </a:txBody>
                  <a:tcPr marL="75361" marR="75361" marT="37681" marB="37681"/>
                </a:tc>
                <a:extLst>
                  <a:ext uri="{0D108BD9-81ED-4DB2-BD59-A6C34878D82A}">
                    <a16:rowId xmlns:a16="http://schemas.microsoft.com/office/drawing/2014/main" val="2616843595"/>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10/05</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Caso de Uso de Condução</a:t>
                      </a:r>
                    </a:p>
                  </a:txBody>
                  <a:tcPr marL="75361" marR="75361" marT="37681" marB="37681"/>
                </a:tc>
                <a:tc>
                  <a:txBody>
                    <a:bodyPr/>
                    <a:lstStyle/>
                    <a:p>
                      <a:r>
                        <a:rPr lang="pt-BR" sz="1500" i="0" dirty="0">
                          <a:solidFill>
                            <a:schemeClr val="accent6"/>
                          </a:solidFill>
                        </a:rPr>
                        <a:t>Feito</a:t>
                      </a:r>
                    </a:p>
                  </a:txBody>
                  <a:tcPr marL="75361" marR="75361" marT="37681" marB="37681"/>
                </a:tc>
                <a:extLst>
                  <a:ext uri="{0D108BD9-81ED-4DB2-BD59-A6C34878D82A}">
                    <a16:rowId xmlns:a16="http://schemas.microsoft.com/office/drawing/2014/main" val="1853999606"/>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17/05</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Documento de Visão do Projeto</a:t>
                      </a:r>
                    </a:p>
                  </a:txBody>
                  <a:tcPr marL="75361" marR="75361" marT="37681" marB="37681"/>
                </a:tc>
                <a:tc>
                  <a:txBody>
                    <a:bodyPr/>
                    <a:lstStyle/>
                    <a:p>
                      <a:r>
                        <a:rPr lang="pt-BR" sz="1500" i="0" dirty="0">
                          <a:solidFill>
                            <a:schemeClr val="accent6"/>
                          </a:solidFill>
                        </a:rPr>
                        <a:t>Feito</a:t>
                      </a:r>
                    </a:p>
                  </a:txBody>
                  <a:tcPr marL="75361" marR="75361" marT="37681" marB="37681"/>
                </a:tc>
                <a:extLst>
                  <a:ext uri="{0D108BD9-81ED-4DB2-BD59-A6C34878D82A}">
                    <a16:rowId xmlns:a16="http://schemas.microsoft.com/office/drawing/2014/main" val="2805604104"/>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24/05</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Caso de Uso de Análise</a:t>
                      </a:r>
                    </a:p>
                  </a:txBody>
                  <a:tcPr marL="75361" marR="75361" marT="37681" marB="37681"/>
                </a:tc>
                <a:tc>
                  <a:txBody>
                    <a:bodyPr/>
                    <a:lstStyle/>
                    <a:p>
                      <a:r>
                        <a:rPr lang="pt-BR" sz="1500" i="0" dirty="0">
                          <a:solidFill>
                            <a:schemeClr val="accent6"/>
                          </a:solidFill>
                        </a:rPr>
                        <a:t>Feito</a:t>
                      </a:r>
                    </a:p>
                  </a:txBody>
                  <a:tcPr marL="75361" marR="75361" marT="37681" marB="37681"/>
                </a:tc>
                <a:extLst>
                  <a:ext uri="{0D108BD9-81ED-4DB2-BD59-A6C34878D82A}">
                    <a16:rowId xmlns:a16="http://schemas.microsoft.com/office/drawing/2014/main" val="3840741622"/>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31/05</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Especificações de Teste</a:t>
                      </a:r>
                    </a:p>
                  </a:txBody>
                  <a:tcPr marL="75361" marR="75361" marT="37681" marB="37681"/>
                </a:tc>
                <a:tc>
                  <a:txBody>
                    <a:bodyPr/>
                    <a:lstStyle/>
                    <a:p>
                      <a:r>
                        <a:rPr lang="pt-BR" sz="1500" i="0" dirty="0">
                          <a:solidFill>
                            <a:schemeClr val="accent6"/>
                          </a:solidFill>
                        </a:rPr>
                        <a:t>Feito</a:t>
                      </a:r>
                    </a:p>
                  </a:txBody>
                  <a:tcPr marL="75361" marR="75361" marT="37681" marB="37681"/>
                </a:tc>
                <a:extLst>
                  <a:ext uri="{0D108BD9-81ED-4DB2-BD59-A6C34878D82A}">
                    <a16:rowId xmlns:a16="http://schemas.microsoft.com/office/drawing/2014/main" val="2992059146"/>
                  </a:ext>
                </a:extLst>
              </a:tr>
              <a:tr h="3056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14/06</a:t>
                      </a:r>
                    </a:p>
                  </a:txBody>
                  <a:tcPr marL="75361" marR="75361" marT="37681" marB="376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500" b="0" i="0" kern="1200" dirty="0">
                          <a:solidFill>
                            <a:schemeClr val="dk1"/>
                          </a:solidFill>
                          <a:effectLst/>
                          <a:latin typeface="+mn-lt"/>
                          <a:ea typeface="+mn-ea"/>
                          <a:cs typeface="+mn-cs"/>
                        </a:rPr>
                        <a:t>Entrega Final</a:t>
                      </a:r>
                    </a:p>
                  </a:txBody>
                  <a:tcPr marL="75361" marR="75361" marT="37681" marB="37681"/>
                </a:tc>
                <a:tc>
                  <a:txBody>
                    <a:bodyPr/>
                    <a:lstStyle/>
                    <a:p>
                      <a:r>
                        <a:rPr lang="pt-BR" sz="1500" i="0" dirty="0">
                          <a:solidFill>
                            <a:schemeClr val="accent6"/>
                          </a:solidFill>
                        </a:rPr>
                        <a:t>Feito</a:t>
                      </a:r>
                    </a:p>
                  </a:txBody>
                  <a:tcPr marL="75361" marR="75361" marT="37681" marB="37681"/>
                </a:tc>
                <a:extLst>
                  <a:ext uri="{0D108BD9-81ED-4DB2-BD59-A6C34878D82A}">
                    <a16:rowId xmlns:a16="http://schemas.microsoft.com/office/drawing/2014/main" val="1483885924"/>
                  </a:ext>
                </a:extLst>
              </a:tr>
            </a:tbl>
          </a:graphicData>
        </a:graphic>
      </p:graphicFrame>
      <p:pic>
        <p:nvPicPr>
          <p:cNvPr id="6" name="Imagem 5">
            <a:extLst>
              <a:ext uri="{FF2B5EF4-FFF2-40B4-BE49-F238E27FC236}">
                <a16:creationId xmlns:a16="http://schemas.microsoft.com/office/drawing/2014/main" id="{88A65724-6EFA-4953-8900-ADE1372051EA}"/>
              </a:ext>
            </a:extLst>
          </p:cNvPr>
          <p:cNvPicPr>
            <a:picLocks noChangeAspect="1"/>
          </p:cNvPicPr>
          <p:nvPr/>
        </p:nvPicPr>
        <p:blipFill>
          <a:blip r:embed="rId2">
            <a:alphaModFix/>
          </a:blip>
          <a:stretch>
            <a:fillRect/>
          </a:stretch>
        </p:blipFill>
        <p:spPr>
          <a:xfrm>
            <a:off x="8539993" y="13739"/>
            <a:ext cx="3652006" cy="1577927"/>
          </a:xfrm>
          <a:prstGeom prst="rect">
            <a:avLst/>
          </a:prstGeom>
        </p:spPr>
      </p:pic>
    </p:spTree>
    <p:extLst>
      <p:ext uri="{BB962C8B-B14F-4D97-AF65-F5344CB8AC3E}">
        <p14:creationId xmlns:p14="http://schemas.microsoft.com/office/powerpoint/2010/main" val="427310315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TotalTime>
  <Words>10802</Words>
  <Application>Microsoft Office PowerPoint</Application>
  <PresentationFormat>Widescreen</PresentationFormat>
  <Paragraphs>1828</Paragraphs>
  <Slides>90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90</vt:i4>
      </vt:variant>
    </vt:vector>
  </HeadingPairs>
  <TitlesOfParts>
    <vt:vector size="95" baseType="lpstr">
      <vt:lpstr>Arial</vt:lpstr>
      <vt:lpstr>Calibri</vt:lpstr>
      <vt:lpstr>Calibri Light</vt:lpstr>
      <vt:lpstr>Times New Roman</vt:lpstr>
      <vt:lpstr>Tema do Office</vt:lpstr>
      <vt:lpstr>Projeto de Laboratório de Engenharia de Software</vt:lpstr>
      <vt:lpstr>Apresentação do PowerPoint</vt:lpstr>
      <vt:lpstr>Tecnologias</vt:lpstr>
      <vt:lpstr>Arquitetura em Alto Nível</vt:lpstr>
      <vt:lpstr>Protótipo Navegável v1 Livraria SóRaiva</vt:lpstr>
      <vt:lpstr>Protótipo Navegável v1 Livraria SóRaiva</vt:lpstr>
      <vt:lpstr>Protótipo Navegável v1 Livraria SóRaiva</vt:lpstr>
      <vt:lpstr>Protótipo Navegável v1 Livraria SóRaiva</vt:lpstr>
      <vt:lpstr>Protótipo Navegável v1 Livraria SóRaiva</vt:lpstr>
      <vt:lpstr>Protótipo Navegável v1 Livraria SóRaiva</vt:lpstr>
      <vt:lpstr>Protótipo Navegável v1 Livraria SóRaiva</vt:lpstr>
      <vt:lpstr>Protótipo Navegável v1 Livraria SóRaiva</vt:lpstr>
      <vt:lpstr>Proposta Comercial - Estimativa Backend</vt:lpstr>
      <vt:lpstr>Proposta Comercial - Estimativa Backend</vt:lpstr>
      <vt:lpstr>Proposta Comercial - Estimativa Backend</vt:lpstr>
      <vt:lpstr>Proposta Comercial – Estimativa Frontend</vt:lpstr>
      <vt:lpstr>Proposta Comercial – Estimativa Frontend</vt:lpstr>
      <vt:lpstr>Proposta Comercial – Estimativa Frontend</vt:lpstr>
      <vt:lpstr>Proposta Comercial - Estimativa</vt:lpstr>
      <vt:lpstr>Proposta Comercial – Escopo</vt:lpstr>
      <vt:lpstr>Proposta Comercial – Preço e Pagamento</vt:lpstr>
      <vt:lpstr>Diagramas – Diagrama em Pacotes</vt:lpstr>
      <vt:lpstr>Fluxo de Caso de Uso de Condução</vt:lpstr>
      <vt:lpstr>Fluxo de Caso de Uso de Condução</vt:lpstr>
      <vt:lpstr>Fluxo de Caso de Uso de Condução</vt:lpstr>
      <vt:lpstr>Fluxo de Caso de Uso de Condução</vt:lpstr>
      <vt:lpstr>Fluxo de Caso de Uso de Condução</vt:lpstr>
      <vt:lpstr>Diagramas de Caso de Uso - Atores</vt:lpstr>
      <vt:lpstr>Caso de Uso de Condução</vt:lpstr>
      <vt:lpstr>Caso de Uso de Análise</vt:lpstr>
      <vt:lpstr>Caso de Uso de Configuração</vt:lpstr>
      <vt:lpstr>Diagrama de Sequência de Condução – Fazer Registro </vt:lpstr>
      <vt:lpstr>Diagrama de Sequência de Condução – Fazer Login</vt:lpstr>
      <vt:lpstr>Diagrama de Sequência de Condução – Adicionar ao Carrinho </vt:lpstr>
      <vt:lpstr>Diagrama de Sequência de Condução – Comprar </vt:lpstr>
      <vt:lpstr>Diagrama de Sequência de Condução – Pedir Troca </vt:lpstr>
      <vt:lpstr>Diagrama de Sequência de Condução – Visualizar Pedidos e Trocas </vt:lpstr>
      <vt:lpstr>Diagrama de Sequência de Condução – Mudar Status do Pedido </vt:lpstr>
      <vt:lpstr>Diagrama de Sequência de Condução – Mudar Status da Troca </vt:lpstr>
      <vt:lpstr>Diagrama de Camadas</vt:lpstr>
      <vt:lpstr>Camada de Apresentação</vt:lpstr>
      <vt:lpstr>Camada de Negócio</vt:lpstr>
      <vt:lpstr>Pacote de Controle</vt:lpstr>
      <vt:lpstr>Camada de Persistência</vt:lpstr>
      <vt:lpstr>Visão de Implantação</vt:lpstr>
      <vt:lpstr>Modelo Relacional do Banco de Dados</vt:lpstr>
      <vt:lpstr>Modelo Lógico do Banco de Dados</vt:lpstr>
      <vt:lpstr>Planos de Teste – Registrar Usuário</vt:lpstr>
      <vt:lpstr>Plano de teste – Comprar Livros</vt:lpstr>
      <vt:lpstr>Plano de teste – Pedir Troca do Produto</vt:lpstr>
      <vt:lpstr>Plano de teste – Análise da Dashboard</vt:lpstr>
      <vt:lpstr>Plano de teste – Configuração Loja – Código Promocional</vt:lpstr>
      <vt:lpstr>Plano de teste – Configuração Loja – Grupo de Preço</vt:lpstr>
      <vt:lpstr>Plano de teste – Configuração Loja - Categoria</vt:lpstr>
      <vt:lpstr>Plano de teste – Configuração Loja - Livro</vt:lpstr>
      <vt:lpstr>Telas finais – Home (Condução)</vt:lpstr>
      <vt:lpstr>Telas finais – Registro (Condução)</vt:lpstr>
      <vt:lpstr>Telas finais – Login (Condução)</vt:lpstr>
      <vt:lpstr>Telas finais - Home de usuário logado (Condução)</vt:lpstr>
      <vt:lpstr>Telas finais – Tela de Info Conta (Condução)</vt:lpstr>
      <vt:lpstr>Telas finais – Info Conta, Telefones (Condução) </vt:lpstr>
      <vt:lpstr>Telas finais – Info Conta, Endereços (Condução) </vt:lpstr>
      <vt:lpstr>Telas finais – Info Conta, Cartões (Condução) </vt:lpstr>
      <vt:lpstr>Telas finais – Info Conta, Pedidos (Condução) </vt:lpstr>
      <vt:lpstr>Telas finais – Info Conta, Trocas (Condução) </vt:lpstr>
      <vt:lpstr>Telas finais – Info Conta, Cupons</vt:lpstr>
      <vt:lpstr>Telas finais – Loja (Condução)</vt:lpstr>
      <vt:lpstr>Telas finais – Página do livro (Condução)</vt:lpstr>
      <vt:lpstr>Telas finais – Carrinho (Condução)</vt:lpstr>
      <vt:lpstr>Telas Finais – Finalizar Compra (Condução)</vt:lpstr>
      <vt:lpstr>Telas finais – Finalizar Compra, Endereço (Condução)</vt:lpstr>
      <vt:lpstr>Telas finais – Finalizar Compra, Cartões (Condução)</vt:lpstr>
      <vt:lpstr>Telas finais – Visão de Admin, Tabela de Clientes (Condução) </vt:lpstr>
      <vt:lpstr>Telas finais – Visão de Admin, Tabela de Pedidos (Condução) </vt:lpstr>
      <vt:lpstr>Telas finais – Visão de Admin, Tabela de Trocas (Condução) </vt:lpstr>
      <vt:lpstr>Telas finais – Página de Configuração de Livros (Configuração) </vt:lpstr>
      <vt:lpstr>Telas finais  – Modais da Página de Configuração de Livros (Configuração)  </vt:lpstr>
      <vt:lpstr>Telas finais – Página de Configuração de Categorias (Configuração) </vt:lpstr>
      <vt:lpstr>Telas finais – Página de Configuração de Grupos de Preço (Configuração) </vt:lpstr>
      <vt:lpstr>Telas finais – Página de Configuração de Código Promocional(Configuração) </vt:lpstr>
      <vt:lpstr>Telas finais – Dashboard (Análise) </vt:lpstr>
      <vt:lpstr>Requisitos Funcionais Implementados</vt:lpstr>
      <vt:lpstr>Requisitos Funcionais Implementados</vt:lpstr>
      <vt:lpstr>Requisitos Funcionais Implementados</vt:lpstr>
      <vt:lpstr>Requisitos Não Funcionais Implementados</vt:lpstr>
      <vt:lpstr>Regras de Negócio Implementadas</vt:lpstr>
      <vt:lpstr>Regras de Negócio Implementadas</vt:lpstr>
      <vt:lpstr>Regras de Negócio Implementadas</vt:lpstr>
      <vt:lpstr>Regras de Negócio Implementadas</vt:lpstr>
      <vt:lpstr>Cronograma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de Laboratório de Engenharia de Software</dc:title>
  <dc:creator>Rai Benjamin da Silva</dc:creator>
  <cp:lastModifiedBy>Rai Benjamin da Silva</cp:lastModifiedBy>
  <cp:revision>46</cp:revision>
  <dcterms:created xsi:type="dcterms:W3CDTF">2021-02-11T23:11:01Z</dcterms:created>
  <dcterms:modified xsi:type="dcterms:W3CDTF">2021-06-18T01:49:59Z</dcterms:modified>
</cp:coreProperties>
</file>